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309" r:id="rId22"/>
    <p:sldId id="276" r:id="rId23"/>
    <p:sldId id="310" r:id="rId24"/>
    <p:sldId id="277" r:id="rId25"/>
    <p:sldId id="311"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Lst>
  <p:sldSz cx="18288000" cy="10287000"/>
  <p:notesSz cx="6858000" cy="9144000"/>
  <p:embeddedFontLst>
    <p:embeddedFont>
      <p:font typeface="Arimo" panose="020B0604020202020204" pitchFamily="34" charset="0"/>
      <p:regular r:id="rId59"/>
    </p:embeddedFont>
    <p:embeddedFont>
      <p:font typeface="Calibri" panose="020F0502020204030204" pitchFamily="34" charset="0"/>
      <p:regular r:id="rId60"/>
      <p:bold r:id="rId61"/>
      <p:italic r:id="rId62"/>
      <p:boldItalic r:id="rId63"/>
    </p:embeddedFont>
    <p:embeddedFont>
      <p:font typeface="Montserrat" pitchFamily="2" charset="77"/>
      <p:regular r:id="rId64"/>
      <p:bold r:id="rId65"/>
      <p:italic r:id="rId66"/>
      <p:boldItalic r:id="rId67"/>
    </p:embeddedFont>
    <p:embeddedFont>
      <p:font typeface="Montserrat Bold" pitchFamily="2" charset="77"/>
      <p:regular r:id="rId68"/>
    </p:embeddedFont>
    <p:embeddedFont>
      <p:font typeface="Montserrat Classic" pitchFamily="2" charset="77"/>
      <p:regular r:id="rId69"/>
    </p:embeddedFont>
    <p:embeddedFont>
      <p:font typeface="Montserrat Classic Bold" pitchFamily="2" charset="77"/>
      <p:regular r:id="rId70"/>
    </p:embeddedFont>
    <p:embeddedFont>
      <p:font typeface="Montserrat Semi-Bold" pitchFamily="2" charset="77"/>
      <p:regular r:id="rId71"/>
    </p:embeddedFont>
    <p:embeddedFont>
      <p:font typeface="Montserrat Semi-Bold Bold" pitchFamily="2" charset="77"/>
      <p:regular r:id="rId72"/>
    </p:embeddedFont>
    <p:embeddedFont>
      <p:font typeface="Open Sans Light" panose="020B0306030504020204" pitchFamily="34" charset="0"/>
      <p:regular r:id="rId73"/>
      <p:italic r:id="rId74"/>
    </p:embeddedFont>
    <p:embeddedFont>
      <p:font typeface="SignPainter-HouseScript" panose="02000006070000020004" pitchFamily="2" charset="0"/>
      <p:regular r:id="rId75"/>
      <p:bold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37" autoAdjust="0"/>
    <p:restoredTop sz="94654" autoAdjust="0"/>
  </p:normalViewPr>
  <p:slideViewPr>
    <p:cSldViewPr>
      <p:cViewPr varScale="1">
        <p:scale>
          <a:sx n="72" d="100"/>
          <a:sy n="72" d="100"/>
        </p:scale>
        <p:origin x="728"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font" Target="fonts/font16.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8.fntdata"/><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23053C-AB3C-7241-B055-3BCC9CD711CD}" type="datetimeFigureOut">
              <a:rPr lang="en-US" smtClean="0"/>
              <a:t>7/5/22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C7489-95B8-F844-A063-3E76C921A187}" type="slidenum">
              <a:rPr lang="en-US" smtClean="0"/>
              <a:t>‹#›</a:t>
            </a:fld>
            <a:endParaRPr lang="en-US"/>
          </a:p>
        </p:txBody>
      </p:sp>
    </p:spTree>
    <p:extLst>
      <p:ext uri="{BB962C8B-B14F-4D97-AF65-F5344CB8AC3E}">
        <p14:creationId xmlns:p14="http://schemas.microsoft.com/office/powerpoint/2010/main" val="3149868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C7489-95B8-F844-A063-3E76C921A187}" type="slidenum">
              <a:rPr lang="en-US" smtClean="0"/>
              <a:t>1</a:t>
            </a:fld>
            <a:endParaRPr lang="en-US"/>
          </a:p>
        </p:txBody>
      </p:sp>
    </p:spTree>
    <p:extLst>
      <p:ext uri="{BB962C8B-B14F-4D97-AF65-F5344CB8AC3E}">
        <p14:creationId xmlns:p14="http://schemas.microsoft.com/office/powerpoint/2010/main" val="24558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C7489-95B8-F844-A063-3E76C921A187}" type="slidenum">
              <a:rPr lang="en-US" smtClean="0"/>
              <a:t>20</a:t>
            </a:fld>
            <a:endParaRPr lang="en-US"/>
          </a:p>
        </p:txBody>
      </p:sp>
    </p:spTree>
    <p:extLst>
      <p:ext uri="{BB962C8B-B14F-4D97-AF65-F5344CB8AC3E}">
        <p14:creationId xmlns:p14="http://schemas.microsoft.com/office/powerpoint/2010/main" val="3436739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C7489-95B8-F844-A063-3E76C921A187}" type="slidenum">
              <a:rPr lang="en-US" smtClean="0"/>
              <a:t>26</a:t>
            </a:fld>
            <a:endParaRPr lang="en-US"/>
          </a:p>
        </p:txBody>
      </p:sp>
    </p:spTree>
    <p:extLst>
      <p:ext uri="{BB962C8B-B14F-4D97-AF65-F5344CB8AC3E}">
        <p14:creationId xmlns:p14="http://schemas.microsoft.com/office/powerpoint/2010/main" val="58787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C7489-95B8-F844-A063-3E76C921A187}" type="slidenum">
              <a:rPr lang="en-US" smtClean="0"/>
              <a:t>50</a:t>
            </a:fld>
            <a:endParaRPr lang="en-US"/>
          </a:p>
        </p:txBody>
      </p:sp>
    </p:spTree>
    <p:extLst>
      <p:ext uri="{BB962C8B-B14F-4D97-AF65-F5344CB8AC3E}">
        <p14:creationId xmlns:p14="http://schemas.microsoft.com/office/powerpoint/2010/main" val="4079116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7/5/22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jpeg"/><Relationship Id="rId7" Type="http://schemas.openxmlformats.org/officeDocument/2006/relationships/image" Target="../media/image27.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27.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sv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29.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svg"/></Relationships>
</file>

<file path=ppt/slides/_rels/slide34.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85.svg"/></Relationships>
</file>

<file path=ppt/slides/_rels/slide39.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svg"/><Relationship Id="rId7"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sv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43.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44.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03.svg"/></Relationships>
</file>

<file path=ppt/slides/_rels/slide49.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109.svg"/></Relationships>
</file>

<file path=ppt/slides/_rels/slide51.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5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6.jpeg"/><Relationship Id="rId1" Type="http://schemas.openxmlformats.org/officeDocument/2006/relationships/slideLayout" Target="../slideLayouts/slideLayout7.xml"/><Relationship Id="rId4" Type="http://schemas.openxmlformats.org/officeDocument/2006/relationships/image" Target="../media/image111.svg"/></Relationships>
</file>

<file path=ppt/slides/_rels/slide54.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55.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sp>
        <p:nvSpPr>
          <p:cNvPr id="2" name="AutoShape 2"/>
          <p:cNvSpPr/>
          <p:nvPr/>
        </p:nvSpPr>
        <p:spPr>
          <a:xfrm>
            <a:off x="4492896" y="2834994"/>
            <a:ext cx="9302209" cy="0"/>
          </a:xfrm>
          <a:prstGeom prst="line">
            <a:avLst/>
          </a:prstGeom>
          <a:ln w="47625" cap="flat">
            <a:solidFill>
              <a:srgbClr val="000000"/>
            </a:solidFill>
            <a:prstDash val="solid"/>
            <a:headEnd type="none" w="sm" len="sm"/>
            <a:tailEnd type="none" w="sm" len="sm"/>
          </a:ln>
        </p:spPr>
      </p:sp>
      <p:sp>
        <p:nvSpPr>
          <p:cNvPr id="3" name="AutoShape 3"/>
          <p:cNvSpPr/>
          <p:nvPr/>
        </p:nvSpPr>
        <p:spPr>
          <a:xfrm>
            <a:off x="4492896" y="6367693"/>
            <a:ext cx="6347216" cy="0"/>
          </a:xfrm>
          <a:prstGeom prst="line">
            <a:avLst/>
          </a:prstGeom>
          <a:ln w="47625" cap="flat">
            <a:solidFill>
              <a:srgbClr val="000000"/>
            </a:solidFill>
            <a:prstDash val="solid"/>
            <a:headEnd type="none" w="sm" len="sm"/>
            <a:tailEnd type="none" w="sm" len="sm"/>
          </a:ln>
        </p:spPr>
      </p:sp>
      <p:sp>
        <p:nvSpPr>
          <p:cNvPr id="4" name="AutoShape 4"/>
          <p:cNvSpPr/>
          <p:nvPr/>
        </p:nvSpPr>
        <p:spPr>
          <a:xfrm rot="-5400000">
            <a:off x="2738452" y="4589437"/>
            <a:ext cx="3556512" cy="0"/>
          </a:xfrm>
          <a:prstGeom prst="line">
            <a:avLst/>
          </a:prstGeom>
          <a:ln w="47625" cap="flat">
            <a:solidFill>
              <a:srgbClr val="000000"/>
            </a:solidFill>
            <a:prstDash val="solid"/>
            <a:headEnd type="none" w="sm" len="sm"/>
            <a:tailEnd type="none" w="sm" len="sm"/>
          </a:ln>
        </p:spPr>
      </p:sp>
      <p:sp>
        <p:nvSpPr>
          <p:cNvPr id="5" name="AutoShape 5"/>
          <p:cNvSpPr/>
          <p:nvPr/>
        </p:nvSpPr>
        <p:spPr>
          <a:xfrm rot="-5400000">
            <a:off x="12288452" y="4317834"/>
            <a:ext cx="2965680" cy="0"/>
          </a:xfrm>
          <a:prstGeom prst="line">
            <a:avLst/>
          </a:prstGeom>
          <a:ln w="47625" cap="flat">
            <a:solidFill>
              <a:srgbClr val="000000"/>
            </a:solidFill>
            <a:prstDash val="solid"/>
            <a:headEnd type="none" w="sm" len="sm"/>
            <a:tailEnd type="none" w="sm" len="sm"/>
          </a:ln>
        </p:spPr>
      </p:sp>
      <p:sp>
        <p:nvSpPr>
          <p:cNvPr id="6" name="AutoShape 6"/>
          <p:cNvSpPr/>
          <p:nvPr/>
        </p:nvSpPr>
        <p:spPr>
          <a:xfrm>
            <a:off x="-228007" y="252884"/>
            <a:ext cx="19453174" cy="0"/>
          </a:xfrm>
          <a:prstGeom prst="line">
            <a:avLst/>
          </a:prstGeom>
          <a:ln w="47625" cap="flat">
            <a:solidFill>
              <a:srgbClr val="000000"/>
            </a:solidFill>
            <a:prstDash val="solid"/>
            <a:headEnd type="none" w="sm" len="sm"/>
            <a:tailEnd type="none" w="sm" len="sm"/>
          </a:ln>
        </p:spPr>
      </p:sp>
      <p:sp>
        <p:nvSpPr>
          <p:cNvPr id="7" name="AutoShape 7"/>
          <p:cNvSpPr/>
          <p:nvPr/>
        </p:nvSpPr>
        <p:spPr>
          <a:xfrm>
            <a:off x="-228007" y="10048908"/>
            <a:ext cx="19453174" cy="0"/>
          </a:xfrm>
          <a:prstGeom prst="line">
            <a:avLst/>
          </a:prstGeom>
          <a:ln w="47625" cap="flat">
            <a:solidFill>
              <a:srgbClr val="000000"/>
            </a:solidFill>
            <a:prstDash val="solid"/>
            <a:headEnd type="none" w="sm" len="sm"/>
            <a:tailEnd type="none" w="sm" len="sm"/>
          </a:ln>
        </p:spPr>
      </p:sp>
      <p:sp>
        <p:nvSpPr>
          <p:cNvPr id="8" name="AutoShape 8"/>
          <p:cNvSpPr/>
          <p:nvPr/>
        </p:nvSpPr>
        <p:spPr>
          <a:xfrm rot="-5400000">
            <a:off x="-9443877" y="4680053"/>
            <a:ext cx="19453174" cy="0"/>
          </a:xfrm>
          <a:prstGeom prst="line">
            <a:avLst/>
          </a:prstGeom>
          <a:ln w="47625" cap="flat">
            <a:solidFill>
              <a:srgbClr val="000000"/>
            </a:solidFill>
            <a:prstDash val="solid"/>
            <a:headEnd type="none" w="sm" len="sm"/>
            <a:tailEnd type="none" w="sm" len="sm"/>
          </a:ln>
        </p:spPr>
      </p:sp>
      <p:sp>
        <p:nvSpPr>
          <p:cNvPr id="9" name="AutoShape 9"/>
          <p:cNvSpPr/>
          <p:nvPr/>
        </p:nvSpPr>
        <p:spPr>
          <a:xfrm rot="-5400000">
            <a:off x="8361924" y="4680053"/>
            <a:ext cx="19453174" cy="0"/>
          </a:xfrm>
          <a:prstGeom prst="line">
            <a:avLst/>
          </a:prstGeom>
          <a:ln w="47625" cap="flat">
            <a:solidFill>
              <a:srgbClr val="000000"/>
            </a:solidFill>
            <a:prstDash val="solid"/>
            <a:headEnd type="none" w="sm" len="sm"/>
            <a:tailEnd type="none" w="sm" len="sm"/>
          </a:ln>
        </p:spPr>
      </p:sp>
      <p:pic>
        <p:nvPicPr>
          <p:cNvPr id="10" name="Picture 10"/>
          <p:cNvPicPr>
            <a:picLocks noChangeAspect="1"/>
          </p:cNvPicPr>
          <p:nvPr/>
        </p:nvPicPr>
        <p:blipFill>
          <a:blip r:embed="rId3"/>
          <a:srcRect/>
          <a:stretch>
            <a:fillRect/>
          </a:stretch>
        </p:blipFill>
        <p:spPr>
          <a:xfrm>
            <a:off x="15208888" y="7030424"/>
            <a:ext cx="2855811" cy="2855811"/>
          </a:xfrm>
          <a:prstGeom prst="rect">
            <a:avLst/>
          </a:prstGeom>
        </p:spPr>
      </p:pic>
      <p:sp>
        <p:nvSpPr>
          <p:cNvPr id="13" name="TextBox 13"/>
          <p:cNvSpPr txBox="1"/>
          <p:nvPr/>
        </p:nvSpPr>
        <p:spPr>
          <a:xfrm>
            <a:off x="4117005" y="7234968"/>
            <a:ext cx="10053990" cy="387985"/>
          </a:xfrm>
          <a:prstGeom prst="rect">
            <a:avLst/>
          </a:prstGeom>
        </p:spPr>
        <p:txBody>
          <a:bodyPr lIns="0" tIns="0" rIns="0" bIns="0" rtlCol="0" anchor="t">
            <a:spAutoFit/>
          </a:bodyPr>
          <a:lstStyle/>
          <a:p>
            <a:pPr algn="ctr">
              <a:lnSpc>
                <a:spcPts val="3079"/>
              </a:lnSpc>
            </a:pPr>
            <a:r>
              <a:rPr lang="en-US" sz="2799">
                <a:solidFill>
                  <a:srgbClr val="191919"/>
                </a:solidFill>
                <a:latin typeface="Montserrat Semi-Bold"/>
              </a:rPr>
              <a:t>PINOT &amp; BEYOND </a:t>
            </a:r>
          </a:p>
        </p:txBody>
      </p:sp>
      <p:sp>
        <p:nvSpPr>
          <p:cNvPr id="14" name="TextBox 14"/>
          <p:cNvSpPr txBox="1"/>
          <p:nvPr/>
        </p:nvSpPr>
        <p:spPr>
          <a:xfrm>
            <a:off x="4853661" y="3246271"/>
            <a:ext cx="8150218" cy="2762250"/>
          </a:xfrm>
          <a:prstGeom prst="rect">
            <a:avLst/>
          </a:prstGeom>
        </p:spPr>
        <p:txBody>
          <a:bodyPr lIns="0" tIns="0" rIns="0" bIns="0" rtlCol="0" anchor="t">
            <a:spAutoFit/>
          </a:bodyPr>
          <a:lstStyle/>
          <a:p>
            <a:pPr algn="ctr">
              <a:lnSpc>
                <a:spcPts val="10919"/>
              </a:lnSpc>
            </a:pPr>
            <a:r>
              <a:rPr lang="en-US" sz="9099">
                <a:solidFill>
                  <a:srgbClr val="5A3756"/>
                </a:solidFill>
                <a:latin typeface="Montserrat Semi-Bold Bold"/>
              </a:rPr>
              <a:t>Russian River Valley </a:t>
            </a:r>
          </a:p>
        </p:txBody>
      </p:sp>
      <p:pic>
        <p:nvPicPr>
          <p:cNvPr id="16" name="Picture 15">
            <a:extLst>
              <a:ext uri="{FF2B5EF4-FFF2-40B4-BE49-F238E27FC236}">
                <a16:creationId xmlns:a16="http://schemas.microsoft.com/office/drawing/2014/main" id="{8E2A482E-69B5-E257-8619-625B01CB4C2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48007" y="5606143"/>
            <a:ext cx="6248400" cy="1739900"/>
          </a:xfrm>
          <a:prstGeom prst="rect">
            <a:avLst/>
          </a:prstGeom>
        </p:spPr>
      </p:pic>
      <p:pic>
        <p:nvPicPr>
          <p:cNvPr id="20" name="Picture 19">
            <a:extLst>
              <a:ext uri="{FF2B5EF4-FFF2-40B4-BE49-F238E27FC236}">
                <a16:creationId xmlns:a16="http://schemas.microsoft.com/office/drawing/2014/main" id="{38368036-F051-4FD8-83A6-6A68DAF197D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66504" y="1267716"/>
            <a:ext cx="2142956" cy="155537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grpSp>
        <p:nvGrpSpPr>
          <p:cNvPr id="2" name="Group 2"/>
          <p:cNvGrpSpPr/>
          <p:nvPr/>
        </p:nvGrpSpPr>
        <p:grpSpPr>
          <a:xfrm>
            <a:off x="0" y="3123"/>
            <a:ext cx="19006644" cy="10287000"/>
            <a:chOff x="0" y="0"/>
            <a:chExt cx="25342192" cy="13716000"/>
          </a:xfrm>
        </p:grpSpPr>
        <p:pic>
          <p:nvPicPr>
            <p:cNvPr id="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25342192" cy="13716000"/>
            </a:xfrm>
            <a:prstGeom prst="rect">
              <a:avLst/>
            </a:prstGeom>
          </p:spPr>
        </p:pic>
      </p:grpSp>
      <p:sp>
        <p:nvSpPr>
          <p:cNvPr id="5" name="TextBox 5"/>
          <p:cNvSpPr txBox="1"/>
          <p:nvPr/>
        </p:nvSpPr>
        <p:spPr>
          <a:xfrm>
            <a:off x="4677874" y="1695450"/>
            <a:ext cx="17417590" cy="1333500"/>
          </a:xfrm>
          <a:prstGeom prst="rect">
            <a:avLst/>
          </a:prstGeom>
        </p:spPr>
        <p:txBody>
          <a:bodyPr lIns="0" tIns="0" rIns="0" bIns="0" rtlCol="0" anchor="t">
            <a:spAutoFit/>
          </a:bodyPr>
          <a:lstStyle/>
          <a:p>
            <a:pPr algn="ctr">
              <a:lnSpc>
                <a:spcPts val="10525"/>
              </a:lnSpc>
            </a:pPr>
            <a:r>
              <a:rPr lang="en-US" sz="8771">
                <a:solidFill>
                  <a:srgbClr val="5A3756"/>
                </a:solidFill>
                <a:latin typeface="Montserrat Classic Bold"/>
              </a:rPr>
              <a:t>Timeline </a:t>
            </a:r>
          </a:p>
        </p:txBody>
      </p:sp>
      <p:pic>
        <p:nvPicPr>
          <p:cNvPr id="7" name="Picture 6">
            <a:extLst>
              <a:ext uri="{FF2B5EF4-FFF2-40B4-BE49-F238E27FC236}">
                <a16:creationId xmlns:a16="http://schemas.microsoft.com/office/drawing/2014/main" id="{792C6034-0677-09C4-1253-543EF9E61C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8150" y="114300"/>
            <a:ext cx="17411700" cy="23622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91566" y="3886312"/>
            <a:ext cx="17104867" cy="950270"/>
          </a:xfrm>
          <a:prstGeom prst="rect">
            <a:avLst/>
          </a:prstGeom>
        </p:spPr>
      </p:pic>
      <p:grpSp>
        <p:nvGrpSpPr>
          <p:cNvPr id="3" name="Group 3"/>
          <p:cNvGrpSpPr>
            <a:grpSpLocks noChangeAspect="1"/>
          </p:cNvGrpSpPr>
          <p:nvPr/>
        </p:nvGrpSpPr>
        <p:grpSpPr>
          <a:xfrm>
            <a:off x="1530575" y="3358846"/>
            <a:ext cx="1903418" cy="1903411"/>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extLst>
                  <a:ext uri="{28A0092B-C50C-407E-A947-70E740481C1C}">
                    <a14:useLocalDpi xmlns:a14="http://schemas.microsoft.com/office/drawing/2010/main"/>
                  </a:ext>
                </a:extLst>
              </a:blip>
              <a:stretch>
                <a:fillRect/>
              </a:stretch>
            </a:blipFill>
          </p:spPr>
        </p:sp>
      </p:grpSp>
      <p:grpSp>
        <p:nvGrpSpPr>
          <p:cNvPr id="5" name="Group 5"/>
          <p:cNvGrpSpPr>
            <a:grpSpLocks noChangeAspect="1"/>
          </p:cNvGrpSpPr>
          <p:nvPr/>
        </p:nvGrpSpPr>
        <p:grpSpPr>
          <a:xfrm>
            <a:off x="4836629" y="3358846"/>
            <a:ext cx="1903418" cy="1903411"/>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extLst>
                  <a:ext uri="{28A0092B-C50C-407E-A947-70E740481C1C}">
                    <a14:useLocalDpi xmlns:a14="http://schemas.microsoft.com/office/drawing/2010/main"/>
                  </a:ext>
                </a:extLst>
              </a:blip>
              <a:stretch>
                <a:fillRect/>
              </a:stretch>
            </a:blipFill>
          </p:spPr>
        </p:sp>
      </p:grpSp>
      <p:grpSp>
        <p:nvGrpSpPr>
          <p:cNvPr id="7" name="Group 7"/>
          <p:cNvGrpSpPr>
            <a:grpSpLocks noChangeAspect="1"/>
          </p:cNvGrpSpPr>
          <p:nvPr/>
        </p:nvGrpSpPr>
        <p:grpSpPr>
          <a:xfrm>
            <a:off x="8192291" y="3358846"/>
            <a:ext cx="1903418" cy="1903411"/>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extLst>
                  <a:ext uri="{28A0092B-C50C-407E-A947-70E740481C1C}">
                    <a14:useLocalDpi xmlns:a14="http://schemas.microsoft.com/office/drawing/2010/main"/>
                  </a:ext>
                </a:extLst>
              </a:blip>
              <a:stretch>
                <a:fillRect/>
              </a:stretch>
            </a:blipFill>
          </p:spPr>
        </p:sp>
      </p:grpSp>
      <p:grpSp>
        <p:nvGrpSpPr>
          <p:cNvPr id="10" name="Group 10"/>
          <p:cNvGrpSpPr/>
          <p:nvPr/>
        </p:nvGrpSpPr>
        <p:grpSpPr>
          <a:xfrm>
            <a:off x="2908850" y="919006"/>
            <a:ext cx="725324" cy="725324"/>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A3756"/>
            </a:solidFill>
          </p:spPr>
        </p:sp>
      </p:grpSp>
      <p:grpSp>
        <p:nvGrpSpPr>
          <p:cNvPr id="12" name="Group 12"/>
          <p:cNvGrpSpPr/>
          <p:nvPr/>
        </p:nvGrpSpPr>
        <p:grpSpPr>
          <a:xfrm>
            <a:off x="3924000" y="919006"/>
            <a:ext cx="725324" cy="725324"/>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DB0C6"/>
            </a:solidFill>
          </p:spPr>
        </p:sp>
      </p:grpSp>
      <p:grpSp>
        <p:nvGrpSpPr>
          <p:cNvPr id="14" name="Group 14"/>
          <p:cNvGrpSpPr/>
          <p:nvPr/>
        </p:nvGrpSpPr>
        <p:grpSpPr>
          <a:xfrm>
            <a:off x="13216264" y="919006"/>
            <a:ext cx="725324" cy="725324"/>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DB0C6"/>
            </a:solidFill>
          </p:spPr>
        </p:sp>
      </p:grpSp>
      <p:grpSp>
        <p:nvGrpSpPr>
          <p:cNvPr id="16" name="Group 16"/>
          <p:cNvGrpSpPr/>
          <p:nvPr/>
        </p:nvGrpSpPr>
        <p:grpSpPr>
          <a:xfrm>
            <a:off x="14175037" y="919006"/>
            <a:ext cx="725324" cy="725324"/>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A3756"/>
            </a:solidFill>
          </p:spPr>
        </p:sp>
      </p:grpSp>
      <p:grpSp>
        <p:nvGrpSpPr>
          <p:cNvPr id="18" name="Group 18"/>
          <p:cNvGrpSpPr>
            <a:grpSpLocks noChangeAspect="1"/>
          </p:cNvGrpSpPr>
          <p:nvPr/>
        </p:nvGrpSpPr>
        <p:grpSpPr>
          <a:xfrm>
            <a:off x="11422301" y="3358846"/>
            <a:ext cx="1903418" cy="1903411"/>
            <a:chOff x="0" y="0"/>
            <a:chExt cx="6350000" cy="6349975"/>
          </a:xfrm>
        </p:grpSpPr>
        <p:sp>
          <p:nvSpPr>
            <p:cNvPr id="19" name="Freeform 1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extLst>
                  <a:ext uri="{28A0092B-C50C-407E-A947-70E740481C1C}">
                    <a14:useLocalDpi xmlns:a14="http://schemas.microsoft.com/office/drawing/2010/main"/>
                  </a:ext>
                </a:extLst>
              </a:blip>
              <a:stretch>
                <a:fillRect/>
              </a:stretch>
            </a:blipFill>
          </p:spPr>
        </p:sp>
      </p:grpSp>
      <p:grpSp>
        <p:nvGrpSpPr>
          <p:cNvPr id="20" name="Group 20"/>
          <p:cNvGrpSpPr>
            <a:grpSpLocks noChangeAspect="1"/>
          </p:cNvGrpSpPr>
          <p:nvPr/>
        </p:nvGrpSpPr>
        <p:grpSpPr>
          <a:xfrm>
            <a:off x="15021163" y="3358846"/>
            <a:ext cx="1903418" cy="1903411"/>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extLst>
                  <a:ext uri="{28A0092B-C50C-407E-A947-70E740481C1C}">
                    <a14:useLocalDpi xmlns:a14="http://schemas.microsoft.com/office/drawing/2010/main"/>
                  </a:ext>
                </a:extLst>
              </a:blip>
              <a:stretch>
                <a:fillRect/>
              </a:stretch>
            </a:blipFill>
          </p:spPr>
        </p:sp>
      </p:grpSp>
      <p:sp>
        <p:nvSpPr>
          <p:cNvPr id="22" name="TextBox 22"/>
          <p:cNvSpPr txBox="1"/>
          <p:nvPr/>
        </p:nvSpPr>
        <p:spPr>
          <a:xfrm>
            <a:off x="853303" y="5267891"/>
            <a:ext cx="3257962" cy="13646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Pomo Indians arrive along the Russian River</a:t>
            </a:r>
          </a:p>
        </p:txBody>
      </p:sp>
      <p:sp>
        <p:nvSpPr>
          <p:cNvPr id="23" name="TextBox 23"/>
          <p:cNvSpPr txBox="1"/>
          <p:nvPr/>
        </p:nvSpPr>
        <p:spPr>
          <a:xfrm>
            <a:off x="1202997" y="6832531"/>
            <a:ext cx="2532638" cy="2444750"/>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By the beginning of the 18th century, the Pomo were well established along the  river, living in dwellings called wikiups   </a:t>
            </a:r>
          </a:p>
        </p:txBody>
      </p:sp>
      <p:sp>
        <p:nvSpPr>
          <p:cNvPr id="24" name="TextBox 24"/>
          <p:cNvSpPr txBox="1"/>
          <p:nvPr/>
        </p:nvSpPr>
        <p:spPr>
          <a:xfrm rot="59999">
            <a:off x="328120" y="2674639"/>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5000 BCE</a:t>
            </a:r>
          </a:p>
        </p:txBody>
      </p:sp>
      <p:sp>
        <p:nvSpPr>
          <p:cNvPr id="25" name="TextBox 25"/>
          <p:cNvSpPr txBox="1"/>
          <p:nvPr/>
        </p:nvSpPr>
        <p:spPr>
          <a:xfrm>
            <a:off x="6989836" y="2674639"/>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1849</a:t>
            </a:r>
          </a:p>
        </p:txBody>
      </p:sp>
      <p:sp>
        <p:nvSpPr>
          <p:cNvPr id="26" name="TextBox 26"/>
          <p:cNvSpPr txBox="1"/>
          <p:nvPr/>
        </p:nvSpPr>
        <p:spPr>
          <a:xfrm>
            <a:off x="3634175" y="2674639"/>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1812</a:t>
            </a:r>
          </a:p>
        </p:txBody>
      </p:sp>
      <p:sp>
        <p:nvSpPr>
          <p:cNvPr id="27" name="TextBox 27"/>
          <p:cNvSpPr txBox="1"/>
          <p:nvPr/>
        </p:nvSpPr>
        <p:spPr>
          <a:xfrm>
            <a:off x="10219846" y="2674639"/>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1882</a:t>
            </a:r>
          </a:p>
        </p:txBody>
      </p:sp>
      <p:sp>
        <p:nvSpPr>
          <p:cNvPr id="28" name="TextBox 28"/>
          <p:cNvSpPr txBox="1"/>
          <p:nvPr/>
        </p:nvSpPr>
        <p:spPr>
          <a:xfrm>
            <a:off x="13724129" y="2674639"/>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1887</a:t>
            </a:r>
          </a:p>
        </p:txBody>
      </p:sp>
      <p:sp>
        <p:nvSpPr>
          <p:cNvPr id="29" name="TextBox 29"/>
          <p:cNvSpPr txBox="1"/>
          <p:nvPr/>
        </p:nvSpPr>
        <p:spPr>
          <a:xfrm>
            <a:off x="4159357" y="5496491"/>
            <a:ext cx="3257962" cy="9074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Fort Ross is established</a:t>
            </a:r>
          </a:p>
        </p:txBody>
      </p:sp>
      <p:sp>
        <p:nvSpPr>
          <p:cNvPr id="30" name="TextBox 30"/>
          <p:cNvSpPr txBox="1"/>
          <p:nvPr/>
        </p:nvSpPr>
        <p:spPr>
          <a:xfrm>
            <a:off x="7515019" y="5496491"/>
            <a:ext cx="3257962" cy="9074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California </a:t>
            </a:r>
          </a:p>
          <a:p>
            <a:pPr algn="ctr">
              <a:lnSpc>
                <a:spcPts val="3639"/>
              </a:lnSpc>
            </a:pPr>
            <a:r>
              <a:rPr lang="en-US" sz="2799">
                <a:solidFill>
                  <a:srgbClr val="191919"/>
                </a:solidFill>
                <a:latin typeface="Montserrat Classic"/>
              </a:rPr>
              <a:t>Gold Rush</a:t>
            </a:r>
          </a:p>
        </p:txBody>
      </p:sp>
      <p:sp>
        <p:nvSpPr>
          <p:cNvPr id="31" name="TextBox 31"/>
          <p:cNvSpPr txBox="1"/>
          <p:nvPr/>
        </p:nvSpPr>
        <p:spPr>
          <a:xfrm>
            <a:off x="10745029" y="5496491"/>
            <a:ext cx="3257962" cy="9074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Korbel is established</a:t>
            </a:r>
          </a:p>
        </p:txBody>
      </p:sp>
      <p:sp>
        <p:nvSpPr>
          <p:cNvPr id="32" name="TextBox 32"/>
          <p:cNvSpPr txBox="1"/>
          <p:nvPr/>
        </p:nvSpPr>
        <p:spPr>
          <a:xfrm>
            <a:off x="14249311" y="5363141"/>
            <a:ext cx="3257962" cy="13646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Giuseppe &amp; Luisa Martinelli arrive from Italy</a:t>
            </a:r>
          </a:p>
        </p:txBody>
      </p:sp>
      <p:sp>
        <p:nvSpPr>
          <p:cNvPr id="33" name="TextBox 33"/>
          <p:cNvSpPr txBox="1"/>
          <p:nvPr/>
        </p:nvSpPr>
        <p:spPr>
          <a:xfrm>
            <a:off x="4433120" y="6832531"/>
            <a:ext cx="2710438" cy="2444750"/>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Russian fur traders establish the fort 11 miles North of Jenner and in  1836 plant the areas first vineyards in present-day Graton</a:t>
            </a:r>
          </a:p>
        </p:txBody>
      </p:sp>
      <p:sp>
        <p:nvSpPr>
          <p:cNvPr id="34" name="TextBox 34"/>
          <p:cNvSpPr txBox="1"/>
          <p:nvPr/>
        </p:nvSpPr>
        <p:spPr>
          <a:xfrm>
            <a:off x="7788781" y="6699181"/>
            <a:ext cx="2710438" cy="2797175"/>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Russians abandon Fort Ross, selling it to John Sutter in 1841, just seven years before he would find gold at Sutter's Mill; and setoff the gold rush of 1849 </a:t>
            </a:r>
          </a:p>
        </p:txBody>
      </p:sp>
      <p:sp>
        <p:nvSpPr>
          <p:cNvPr id="35" name="TextBox 35"/>
          <p:cNvSpPr txBox="1"/>
          <p:nvPr/>
        </p:nvSpPr>
        <p:spPr>
          <a:xfrm>
            <a:off x="10963126" y="6803956"/>
            <a:ext cx="3039864" cy="2797175"/>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The Korbel brothers finish their winery, focused on making european-style wines, including using méthode champanoise for "California Champagne"</a:t>
            </a:r>
          </a:p>
        </p:txBody>
      </p:sp>
      <p:sp>
        <p:nvSpPr>
          <p:cNvPr id="36" name="TextBox 36"/>
          <p:cNvSpPr txBox="1"/>
          <p:nvPr/>
        </p:nvSpPr>
        <p:spPr>
          <a:xfrm>
            <a:off x="14377731" y="6803956"/>
            <a:ext cx="3190283" cy="3149600"/>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Within two years, the Martinellis purchased land and planted Zinfandel and Muscat Alexandria vines on a 60-degree slope, a vineyard still in production today and known as "Jackass Hill"</a:t>
            </a:r>
          </a:p>
        </p:txBody>
      </p:sp>
      <p:pic>
        <p:nvPicPr>
          <p:cNvPr id="38" name="Picture 37">
            <a:extLst>
              <a:ext uri="{FF2B5EF4-FFF2-40B4-BE49-F238E27FC236}">
                <a16:creationId xmlns:a16="http://schemas.microsoft.com/office/drawing/2014/main" id="{0489DA80-A443-3D73-D7A1-7665AC176F4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189344" y="498703"/>
            <a:ext cx="9486900" cy="19177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91566" y="3886312"/>
            <a:ext cx="17104867" cy="950270"/>
          </a:xfrm>
          <a:prstGeom prst="rect">
            <a:avLst/>
          </a:prstGeom>
        </p:spPr>
      </p:pic>
      <p:grpSp>
        <p:nvGrpSpPr>
          <p:cNvPr id="3" name="Group 3"/>
          <p:cNvGrpSpPr>
            <a:grpSpLocks noChangeAspect="1"/>
          </p:cNvGrpSpPr>
          <p:nvPr/>
        </p:nvGrpSpPr>
        <p:grpSpPr>
          <a:xfrm>
            <a:off x="1530575" y="3358846"/>
            <a:ext cx="1903418" cy="1903411"/>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extLst>
                  <a:ext uri="{28A0092B-C50C-407E-A947-70E740481C1C}">
                    <a14:useLocalDpi xmlns:a14="http://schemas.microsoft.com/office/drawing/2010/main"/>
                  </a:ext>
                </a:extLst>
              </a:blip>
              <a:stretch>
                <a:fillRect/>
              </a:stretch>
            </a:blipFill>
          </p:spPr>
        </p:sp>
      </p:grpSp>
      <p:grpSp>
        <p:nvGrpSpPr>
          <p:cNvPr id="5" name="Group 5"/>
          <p:cNvGrpSpPr>
            <a:grpSpLocks noChangeAspect="1"/>
          </p:cNvGrpSpPr>
          <p:nvPr/>
        </p:nvGrpSpPr>
        <p:grpSpPr>
          <a:xfrm>
            <a:off x="5854714" y="3321283"/>
            <a:ext cx="1903418" cy="1903411"/>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extLst>
                  <a:ext uri="{28A0092B-C50C-407E-A947-70E740481C1C}">
                    <a14:useLocalDpi xmlns:a14="http://schemas.microsoft.com/office/drawing/2010/main"/>
                  </a:ext>
                </a:extLst>
              </a:blip>
              <a:stretch>
                <a:fillRect/>
              </a:stretch>
            </a:blipFill>
          </p:spPr>
        </p:sp>
      </p:grpSp>
      <p:grpSp>
        <p:nvGrpSpPr>
          <p:cNvPr id="7" name="Group 7"/>
          <p:cNvGrpSpPr>
            <a:grpSpLocks noChangeAspect="1"/>
          </p:cNvGrpSpPr>
          <p:nvPr/>
        </p:nvGrpSpPr>
        <p:grpSpPr>
          <a:xfrm>
            <a:off x="10599206" y="3358846"/>
            <a:ext cx="1903418" cy="1903411"/>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extLst>
                  <a:ext uri="{28A0092B-C50C-407E-A947-70E740481C1C}">
                    <a14:useLocalDpi xmlns:a14="http://schemas.microsoft.com/office/drawing/2010/main"/>
                  </a:ext>
                </a:extLst>
              </a:blip>
              <a:stretch>
                <a:fillRect/>
              </a:stretch>
            </a:blipFill>
          </p:spPr>
        </p:sp>
      </p:grpSp>
      <p:grpSp>
        <p:nvGrpSpPr>
          <p:cNvPr id="10" name="Group 10"/>
          <p:cNvGrpSpPr/>
          <p:nvPr/>
        </p:nvGrpSpPr>
        <p:grpSpPr>
          <a:xfrm>
            <a:off x="2908850" y="919006"/>
            <a:ext cx="725324" cy="725324"/>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A3756"/>
            </a:solidFill>
          </p:spPr>
        </p:sp>
      </p:grpSp>
      <p:grpSp>
        <p:nvGrpSpPr>
          <p:cNvPr id="12" name="Group 12"/>
          <p:cNvGrpSpPr/>
          <p:nvPr/>
        </p:nvGrpSpPr>
        <p:grpSpPr>
          <a:xfrm>
            <a:off x="3924000" y="919006"/>
            <a:ext cx="725324" cy="725324"/>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DB0C6"/>
            </a:solidFill>
          </p:spPr>
        </p:sp>
      </p:grpSp>
      <p:grpSp>
        <p:nvGrpSpPr>
          <p:cNvPr id="14" name="Group 14"/>
          <p:cNvGrpSpPr/>
          <p:nvPr/>
        </p:nvGrpSpPr>
        <p:grpSpPr>
          <a:xfrm>
            <a:off x="13216264" y="919006"/>
            <a:ext cx="725324" cy="725324"/>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DB0C6"/>
            </a:solidFill>
          </p:spPr>
        </p:sp>
      </p:grpSp>
      <p:grpSp>
        <p:nvGrpSpPr>
          <p:cNvPr id="16" name="Group 16"/>
          <p:cNvGrpSpPr/>
          <p:nvPr/>
        </p:nvGrpSpPr>
        <p:grpSpPr>
          <a:xfrm>
            <a:off x="14175037" y="919006"/>
            <a:ext cx="725324" cy="725324"/>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A3756"/>
            </a:solidFill>
          </p:spPr>
        </p:sp>
      </p:grpSp>
      <p:grpSp>
        <p:nvGrpSpPr>
          <p:cNvPr id="18" name="Group 18"/>
          <p:cNvGrpSpPr>
            <a:grpSpLocks noChangeAspect="1"/>
          </p:cNvGrpSpPr>
          <p:nvPr/>
        </p:nvGrpSpPr>
        <p:grpSpPr>
          <a:xfrm>
            <a:off x="14975919" y="3321283"/>
            <a:ext cx="1903418" cy="1903411"/>
            <a:chOff x="0" y="0"/>
            <a:chExt cx="6350000" cy="6349975"/>
          </a:xfrm>
        </p:grpSpPr>
        <p:sp>
          <p:nvSpPr>
            <p:cNvPr id="19" name="Freeform 1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extLst>
                  <a:ext uri="{28A0092B-C50C-407E-A947-70E740481C1C}">
                    <a14:useLocalDpi xmlns:a14="http://schemas.microsoft.com/office/drawing/2010/main"/>
                  </a:ext>
                </a:extLst>
              </a:blip>
              <a:stretch>
                <a:fillRect/>
              </a:stretch>
            </a:blipFill>
          </p:spPr>
        </p:sp>
      </p:grpSp>
      <p:sp>
        <p:nvSpPr>
          <p:cNvPr id="20" name="TextBox 20"/>
          <p:cNvSpPr txBox="1"/>
          <p:nvPr/>
        </p:nvSpPr>
        <p:spPr>
          <a:xfrm>
            <a:off x="853303" y="5561896"/>
            <a:ext cx="3257962"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Prohibition</a:t>
            </a:r>
          </a:p>
        </p:txBody>
      </p:sp>
      <p:sp>
        <p:nvSpPr>
          <p:cNvPr id="21" name="TextBox 21"/>
          <p:cNvSpPr txBox="1"/>
          <p:nvPr/>
        </p:nvSpPr>
        <p:spPr>
          <a:xfrm>
            <a:off x="726427" y="6461125"/>
            <a:ext cx="3649105" cy="3502025"/>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The early 1900s saw over 22K acres of wine grapes &amp; 256 wineries in Sonoma County. Prohibition would all but decimate the industry with only 50 wineries surviving by making sacrament wine and selling to home winemakers</a:t>
            </a:r>
          </a:p>
        </p:txBody>
      </p:sp>
      <p:sp>
        <p:nvSpPr>
          <p:cNvPr id="22" name="TextBox 22"/>
          <p:cNvSpPr txBox="1"/>
          <p:nvPr/>
        </p:nvSpPr>
        <p:spPr>
          <a:xfrm rot="59999">
            <a:off x="328120" y="2674639"/>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1920</a:t>
            </a:r>
          </a:p>
        </p:txBody>
      </p:sp>
      <p:sp>
        <p:nvSpPr>
          <p:cNvPr id="23" name="TextBox 23"/>
          <p:cNvSpPr txBox="1"/>
          <p:nvPr/>
        </p:nvSpPr>
        <p:spPr>
          <a:xfrm>
            <a:off x="9396751" y="2674639"/>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1959</a:t>
            </a:r>
          </a:p>
        </p:txBody>
      </p:sp>
      <p:sp>
        <p:nvSpPr>
          <p:cNvPr id="24" name="TextBox 24"/>
          <p:cNvSpPr txBox="1"/>
          <p:nvPr/>
        </p:nvSpPr>
        <p:spPr>
          <a:xfrm>
            <a:off x="4652260" y="2637076"/>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1933</a:t>
            </a:r>
          </a:p>
        </p:txBody>
      </p:sp>
      <p:sp>
        <p:nvSpPr>
          <p:cNvPr id="25" name="TextBox 25"/>
          <p:cNvSpPr txBox="1"/>
          <p:nvPr/>
        </p:nvSpPr>
        <p:spPr>
          <a:xfrm>
            <a:off x="13714896" y="2674639"/>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1973</a:t>
            </a:r>
          </a:p>
        </p:txBody>
      </p:sp>
      <p:sp>
        <p:nvSpPr>
          <p:cNvPr id="26" name="TextBox 26"/>
          <p:cNvSpPr txBox="1"/>
          <p:nvPr/>
        </p:nvSpPr>
        <p:spPr>
          <a:xfrm>
            <a:off x="5177442" y="5345898"/>
            <a:ext cx="3257962" cy="9074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Prohibition Repealed</a:t>
            </a:r>
          </a:p>
        </p:txBody>
      </p:sp>
      <p:sp>
        <p:nvSpPr>
          <p:cNvPr id="27" name="TextBox 27"/>
          <p:cNvSpPr txBox="1"/>
          <p:nvPr/>
        </p:nvSpPr>
        <p:spPr>
          <a:xfrm>
            <a:off x="9921934" y="5383461"/>
            <a:ext cx="3257962" cy="9074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Rochioli Vineyard Planted</a:t>
            </a:r>
          </a:p>
        </p:txBody>
      </p:sp>
      <p:sp>
        <p:nvSpPr>
          <p:cNvPr id="28" name="TextBox 28"/>
          <p:cNvSpPr txBox="1"/>
          <p:nvPr/>
        </p:nvSpPr>
        <p:spPr>
          <a:xfrm>
            <a:off x="14154056" y="5383461"/>
            <a:ext cx="3430008" cy="9074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A Big Year </a:t>
            </a:r>
          </a:p>
          <a:p>
            <a:pPr algn="ctr">
              <a:lnSpc>
                <a:spcPts val="3639"/>
              </a:lnSpc>
            </a:pPr>
            <a:r>
              <a:rPr lang="en-US" sz="2799">
                <a:solidFill>
                  <a:srgbClr val="191919"/>
                </a:solidFill>
                <a:latin typeface="Montserrat Classic"/>
              </a:rPr>
              <a:t>for Pinot</a:t>
            </a:r>
          </a:p>
        </p:txBody>
      </p:sp>
      <p:sp>
        <p:nvSpPr>
          <p:cNvPr id="29" name="TextBox 29"/>
          <p:cNvSpPr txBox="1"/>
          <p:nvPr/>
        </p:nvSpPr>
        <p:spPr>
          <a:xfrm>
            <a:off x="5102687" y="6728293"/>
            <a:ext cx="3407473" cy="2797175"/>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The 21st amendment repeals prohibition. Wineries slowly return. By the late 1930's Pinot Noir is being grown at Fountaingrove Winery, near the current site of Paradise Ridge Winery</a:t>
            </a:r>
          </a:p>
        </p:txBody>
      </p:sp>
      <p:sp>
        <p:nvSpPr>
          <p:cNvPr id="30" name="TextBox 30"/>
          <p:cNvSpPr txBox="1"/>
          <p:nvPr/>
        </p:nvSpPr>
        <p:spPr>
          <a:xfrm>
            <a:off x="9602729" y="6552081"/>
            <a:ext cx="3896372" cy="3149600"/>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Joe Rochioli Jr. plants Sauvignon Blanc vines on Westside Road,  some of the oldest still in production. Almost 30 years later Rochioli's first vintage of Pinot Noir will be named "Best Pinot Noir in America" by Wine Spectator</a:t>
            </a:r>
          </a:p>
        </p:txBody>
      </p:sp>
      <p:sp>
        <p:nvSpPr>
          <p:cNvPr id="31" name="TextBox 31"/>
          <p:cNvSpPr txBox="1"/>
          <p:nvPr/>
        </p:nvSpPr>
        <p:spPr>
          <a:xfrm>
            <a:off x="14041687" y="6552081"/>
            <a:ext cx="3654747" cy="3502025"/>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Russian River pioneer, Joseph Swan released his first Pinot Noir; Davis Bynum released the first vineyard-designate wine from Russian River &amp; Olivet Lane Vineyard was planted to Chardonnay and Pinot Noir by the Pellegrini family </a:t>
            </a:r>
          </a:p>
        </p:txBody>
      </p:sp>
      <p:pic>
        <p:nvPicPr>
          <p:cNvPr id="33" name="Picture 32">
            <a:extLst>
              <a:ext uri="{FF2B5EF4-FFF2-40B4-BE49-F238E27FC236}">
                <a16:creationId xmlns:a16="http://schemas.microsoft.com/office/drawing/2014/main" id="{4F64150E-9B07-F96C-E137-FEF5F3A0CB7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189344" y="557235"/>
            <a:ext cx="9486900" cy="19177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91566" y="3886312"/>
            <a:ext cx="17104867" cy="950270"/>
          </a:xfrm>
          <a:prstGeom prst="rect">
            <a:avLst/>
          </a:prstGeom>
        </p:spPr>
      </p:pic>
      <p:grpSp>
        <p:nvGrpSpPr>
          <p:cNvPr id="3" name="Group 3"/>
          <p:cNvGrpSpPr>
            <a:grpSpLocks noChangeAspect="1"/>
          </p:cNvGrpSpPr>
          <p:nvPr/>
        </p:nvGrpSpPr>
        <p:grpSpPr>
          <a:xfrm>
            <a:off x="6038127" y="3156407"/>
            <a:ext cx="1903418" cy="1903411"/>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extLst>
                  <a:ext uri="{28A0092B-C50C-407E-A947-70E740481C1C}">
                    <a14:useLocalDpi xmlns:a14="http://schemas.microsoft.com/office/drawing/2010/main"/>
                  </a:ext>
                </a:extLst>
              </a:blip>
              <a:stretch>
                <a:fillRect/>
              </a:stretch>
            </a:blipFill>
          </p:spPr>
        </p:sp>
      </p:grpSp>
      <p:grpSp>
        <p:nvGrpSpPr>
          <p:cNvPr id="5" name="Group 5"/>
          <p:cNvGrpSpPr>
            <a:grpSpLocks noChangeAspect="1"/>
          </p:cNvGrpSpPr>
          <p:nvPr/>
        </p:nvGrpSpPr>
        <p:grpSpPr>
          <a:xfrm>
            <a:off x="14590561" y="3240089"/>
            <a:ext cx="1903418" cy="1903411"/>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extLst>
                  <a:ext uri="{28A0092B-C50C-407E-A947-70E740481C1C}">
                    <a14:useLocalDpi xmlns:a14="http://schemas.microsoft.com/office/drawing/2010/main"/>
                  </a:ext>
                </a:extLst>
              </a:blip>
              <a:stretch>
                <a:fillRect/>
              </a:stretch>
            </a:blipFill>
          </p:spPr>
        </p:sp>
      </p:grpSp>
      <p:grpSp>
        <p:nvGrpSpPr>
          <p:cNvPr id="8" name="Group 8"/>
          <p:cNvGrpSpPr/>
          <p:nvPr/>
        </p:nvGrpSpPr>
        <p:grpSpPr>
          <a:xfrm>
            <a:off x="2908850" y="919006"/>
            <a:ext cx="725324" cy="725324"/>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A3756"/>
            </a:solidFill>
          </p:spPr>
        </p:sp>
      </p:grpSp>
      <p:grpSp>
        <p:nvGrpSpPr>
          <p:cNvPr id="10" name="Group 10"/>
          <p:cNvGrpSpPr/>
          <p:nvPr/>
        </p:nvGrpSpPr>
        <p:grpSpPr>
          <a:xfrm>
            <a:off x="3924000" y="919006"/>
            <a:ext cx="725324" cy="725324"/>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DB0C6"/>
            </a:solidFill>
          </p:spPr>
        </p:sp>
      </p:grpSp>
      <p:grpSp>
        <p:nvGrpSpPr>
          <p:cNvPr id="12" name="Group 12"/>
          <p:cNvGrpSpPr/>
          <p:nvPr/>
        </p:nvGrpSpPr>
        <p:grpSpPr>
          <a:xfrm>
            <a:off x="13216264" y="919006"/>
            <a:ext cx="725324" cy="725324"/>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DB0C6"/>
            </a:solidFill>
          </p:spPr>
        </p:sp>
      </p:grpSp>
      <p:grpSp>
        <p:nvGrpSpPr>
          <p:cNvPr id="14" name="Group 14"/>
          <p:cNvGrpSpPr/>
          <p:nvPr/>
        </p:nvGrpSpPr>
        <p:grpSpPr>
          <a:xfrm>
            <a:off x="14175037" y="919006"/>
            <a:ext cx="725324" cy="725324"/>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A3756"/>
            </a:solidFill>
          </p:spPr>
        </p:sp>
      </p:grpSp>
      <p:sp>
        <p:nvSpPr>
          <p:cNvPr id="16" name="TextBox 16"/>
          <p:cNvSpPr txBox="1"/>
          <p:nvPr/>
        </p:nvSpPr>
        <p:spPr>
          <a:xfrm>
            <a:off x="9672534" y="5248108"/>
            <a:ext cx="3257962" cy="13646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Russian River Valley earns AVA designation</a:t>
            </a:r>
          </a:p>
        </p:txBody>
      </p:sp>
      <p:sp>
        <p:nvSpPr>
          <p:cNvPr id="17" name="TextBox 17"/>
          <p:cNvSpPr txBox="1"/>
          <p:nvPr/>
        </p:nvSpPr>
        <p:spPr>
          <a:xfrm>
            <a:off x="9293384" y="6915843"/>
            <a:ext cx="4094722" cy="2444750"/>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The Russian River AVA is established to cover 96,400 acres (6,475 hectares), it would later be expanded to cover 126,600 acres (51,233 hectares). </a:t>
            </a:r>
          </a:p>
          <a:p>
            <a:pPr algn="ctr">
              <a:lnSpc>
                <a:spcPts val="2799"/>
              </a:lnSpc>
            </a:pPr>
            <a:r>
              <a:rPr lang="en-US" sz="1999">
                <a:solidFill>
                  <a:srgbClr val="191919"/>
                </a:solidFill>
                <a:latin typeface="Montserrat Bold"/>
              </a:rPr>
              <a:t>The same year, Green Valley earns AVA designation</a:t>
            </a:r>
          </a:p>
        </p:txBody>
      </p:sp>
      <p:sp>
        <p:nvSpPr>
          <p:cNvPr id="18" name="TextBox 18"/>
          <p:cNvSpPr txBox="1"/>
          <p:nvPr/>
        </p:nvSpPr>
        <p:spPr>
          <a:xfrm rot="59999">
            <a:off x="9147351" y="2509764"/>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1983</a:t>
            </a:r>
          </a:p>
        </p:txBody>
      </p:sp>
      <p:sp>
        <p:nvSpPr>
          <p:cNvPr id="19" name="TextBox 19"/>
          <p:cNvSpPr txBox="1"/>
          <p:nvPr/>
        </p:nvSpPr>
        <p:spPr>
          <a:xfrm>
            <a:off x="4835673" y="2472200"/>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1980</a:t>
            </a:r>
          </a:p>
        </p:txBody>
      </p:sp>
      <p:sp>
        <p:nvSpPr>
          <p:cNvPr id="20" name="TextBox 20"/>
          <p:cNvSpPr txBox="1"/>
          <p:nvPr/>
        </p:nvSpPr>
        <p:spPr>
          <a:xfrm>
            <a:off x="13388106" y="2547327"/>
            <a:ext cx="4308327" cy="434927"/>
          </a:xfrm>
          <a:prstGeom prst="rect">
            <a:avLst/>
          </a:prstGeom>
        </p:spPr>
        <p:txBody>
          <a:bodyPr lIns="0" tIns="0" rIns="0" bIns="0" rtlCol="0" anchor="t">
            <a:spAutoFit/>
          </a:bodyPr>
          <a:lstStyle/>
          <a:p>
            <a:pPr algn="ctr">
              <a:lnSpc>
                <a:spcPts val="3639"/>
              </a:lnSpc>
            </a:pPr>
            <a:r>
              <a:rPr lang="en-US" sz="2799" dirty="0">
                <a:solidFill>
                  <a:srgbClr val="191919"/>
                </a:solidFill>
                <a:latin typeface="Montserrat Classic"/>
              </a:rPr>
              <a:t>1996</a:t>
            </a:r>
          </a:p>
        </p:txBody>
      </p:sp>
      <p:sp>
        <p:nvSpPr>
          <p:cNvPr id="21" name="TextBox 21"/>
          <p:cNvSpPr txBox="1"/>
          <p:nvPr/>
        </p:nvSpPr>
        <p:spPr>
          <a:xfrm>
            <a:off x="5360855" y="5332153"/>
            <a:ext cx="3257962" cy="9074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First Vintage of Sparkling Wine</a:t>
            </a:r>
          </a:p>
        </p:txBody>
      </p:sp>
      <p:sp>
        <p:nvSpPr>
          <p:cNvPr id="22" name="TextBox 22"/>
          <p:cNvSpPr txBox="1"/>
          <p:nvPr/>
        </p:nvSpPr>
        <p:spPr>
          <a:xfrm>
            <a:off x="13832192" y="5585835"/>
            <a:ext cx="3257962" cy="9074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RRVW Established</a:t>
            </a:r>
          </a:p>
        </p:txBody>
      </p:sp>
      <p:sp>
        <p:nvSpPr>
          <p:cNvPr id="23" name="TextBox 23"/>
          <p:cNvSpPr txBox="1"/>
          <p:nvPr/>
        </p:nvSpPr>
        <p:spPr>
          <a:xfrm>
            <a:off x="5360855" y="6793895"/>
            <a:ext cx="3257962" cy="1739900"/>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Audrey and Barry Sterling release the first vintage of Iron Horse sparkling wine from their Green Valley estate</a:t>
            </a:r>
          </a:p>
        </p:txBody>
      </p:sp>
      <p:sp>
        <p:nvSpPr>
          <p:cNvPr id="24" name="TextBox 24"/>
          <p:cNvSpPr txBox="1"/>
          <p:nvPr/>
        </p:nvSpPr>
        <p:spPr>
          <a:xfrm>
            <a:off x="13832192" y="6793895"/>
            <a:ext cx="3384123" cy="2797175"/>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Passionate local winegrowers, including Saralee Kunde, establish Russian River Valley Winegrowers to promote the AVA as the premier region for growing cool-climate winegrapes</a:t>
            </a:r>
          </a:p>
        </p:txBody>
      </p:sp>
      <p:grpSp>
        <p:nvGrpSpPr>
          <p:cNvPr id="25" name="Group 25"/>
          <p:cNvGrpSpPr>
            <a:grpSpLocks noChangeAspect="1"/>
          </p:cNvGrpSpPr>
          <p:nvPr/>
        </p:nvGrpSpPr>
        <p:grpSpPr>
          <a:xfrm>
            <a:off x="10349806" y="3193971"/>
            <a:ext cx="1903418" cy="1903411"/>
            <a:chOff x="0" y="0"/>
            <a:chExt cx="6350000" cy="6349975"/>
          </a:xfrm>
        </p:grpSpPr>
        <p:sp>
          <p:nvSpPr>
            <p:cNvPr id="26" name="Freeform 2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extLst>
                  <a:ext uri="{28A0092B-C50C-407E-A947-70E740481C1C}">
                    <a14:useLocalDpi xmlns:a14="http://schemas.microsoft.com/office/drawing/2010/main"/>
                  </a:ext>
                </a:extLst>
              </a:blip>
              <a:stretch>
                <a:fillRect/>
              </a:stretch>
            </a:blipFill>
          </p:spPr>
        </p:sp>
      </p:grpSp>
      <p:sp>
        <p:nvSpPr>
          <p:cNvPr id="27" name="TextBox 27"/>
          <p:cNvSpPr txBox="1"/>
          <p:nvPr/>
        </p:nvSpPr>
        <p:spPr>
          <a:xfrm>
            <a:off x="591566" y="2472200"/>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1976</a:t>
            </a:r>
          </a:p>
        </p:txBody>
      </p:sp>
      <p:sp>
        <p:nvSpPr>
          <p:cNvPr id="28" name="TextBox 28"/>
          <p:cNvSpPr txBox="1"/>
          <p:nvPr/>
        </p:nvSpPr>
        <p:spPr>
          <a:xfrm>
            <a:off x="1116749" y="5146415"/>
            <a:ext cx="3257962" cy="9074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The Judgement </a:t>
            </a:r>
          </a:p>
          <a:p>
            <a:pPr algn="ctr">
              <a:lnSpc>
                <a:spcPts val="3639"/>
              </a:lnSpc>
            </a:pPr>
            <a:r>
              <a:rPr lang="en-US" sz="2799">
                <a:solidFill>
                  <a:srgbClr val="191919"/>
                </a:solidFill>
                <a:latin typeface="Montserrat Classic"/>
              </a:rPr>
              <a:t>of Paris</a:t>
            </a:r>
          </a:p>
        </p:txBody>
      </p:sp>
      <p:sp>
        <p:nvSpPr>
          <p:cNvPr id="29" name="TextBox 29"/>
          <p:cNvSpPr txBox="1"/>
          <p:nvPr/>
        </p:nvSpPr>
        <p:spPr>
          <a:xfrm>
            <a:off x="1028700" y="6210993"/>
            <a:ext cx="3620624" cy="3149600"/>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A blind tasting in Paris shocks the wine world when a Chardonnay from California takes the top score. The wine, a 1973 Chateau Monetelena Chardonnay is made from Russian River fruit grown by the Bachigalupi family</a:t>
            </a:r>
          </a:p>
        </p:txBody>
      </p:sp>
      <p:grpSp>
        <p:nvGrpSpPr>
          <p:cNvPr id="30" name="Group 30"/>
          <p:cNvGrpSpPr>
            <a:grpSpLocks noChangeAspect="1"/>
          </p:cNvGrpSpPr>
          <p:nvPr/>
        </p:nvGrpSpPr>
        <p:grpSpPr>
          <a:xfrm>
            <a:off x="1774971" y="3156407"/>
            <a:ext cx="1903418" cy="1903411"/>
            <a:chOff x="0" y="0"/>
            <a:chExt cx="6350000" cy="6349975"/>
          </a:xfrm>
        </p:grpSpPr>
        <p:sp>
          <p:nvSpPr>
            <p:cNvPr id="31" name="Freeform 3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extLst>
                  <a:ext uri="{28A0092B-C50C-407E-A947-70E740481C1C}">
                    <a14:useLocalDpi xmlns:a14="http://schemas.microsoft.com/office/drawing/2010/main"/>
                  </a:ext>
                </a:extLst>
              </a:blip>
              <a:stretch>
                <a:fillRect/>
              </a:stretch>
            </a:blipFill>
          </p:spPr>
        </p:sp>
      </p:grpSp>
      <p:pic>
        <p:nvPicPr>
          <p:cNvPr id="33" name="Picture 32">
            <a:extLst>
              <a:ext uri="{FF2B5EF4-FFF2-40B4-BE49-F238E27FC236}">
                <a16:creationId xmlns:a16="http://schemas.microsoft.com/office/drawing/2014/main" id="{47C077E3-89CC-A274-4C56-2F08BF8442B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400300" y="468066"/>
            <a:ext cx="9486900" cy="19177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sp>
        <p:nvSpPr>
          <p:cNvPr id="2" name="AutoShape 2"/>
          <p:cNvSpPr/>
          <p:nvPr/>
        </p:nvSpPr>
        <p:spPr>
          <a:xfrm>
            <a:off x="-228007" y="981075"/>
            <a:ext cx="19453174" cy="0"/>
          </a:xfrm>
          <a:prstGeom prst="line">
            <a:avLst/>
          </a:prstGeom>
          <a:ln w="47625" cap="flat">
            <a:solidFill>
              <a:srgbClr val="000000"/>
            </a:solidFill>
            <a:prstDash val="solid"/>
            <a:headEnd type="none" w="sm" len="sm"/>
            <a:tailEnd type="none" w="sm" len="sm"/>
          </a:ln>
        </p:spPr>
      </p:sp>
      <p:sp>
        <p:nvSpPr>
          <p:cNvPr id="3" name="AutoShape 3"/>
          <p:cNvSpPr/>
          <p:nvPr/>
        </p:nvSpPr>
        <p:spPr>
          <a:xfrm>
            <a:off x="-228007" y="9258300"/>
            <a:ext cx="19453174" cy="0"/>
          </a:xfrm>
          <a:prstGeom prst="line">
            <a:avLst/>
          </a:prstGeom>
          <a:ln w="47625" cap="flat">
            <a:solidFill>
              <a:srgbClr val="000000"/>
            </a:solidFill>
            <a:prstDash val="solid"/>
            <a:headEnd type="none" w="sm" len="sm"/>
            <a:tailEnd type="none" w="sm" len="sm"/>
          </a:ln>
        </p:spPr>
      </p:sp>
      <p:sp>
        <p:nvSpPr>
          <p:cNvPr id="4" name="AutoShape 4"/>
          <p:cNvSpPr/>
          <p:nvPr/>
        </p:nvSpPr>
        <p:spPr>
          <a:xfrm rot="-5400000">
            <a:off x="-8674074" y="4680053"/>
            <a:ext cx="19453174" cy="0"/>
          </a:xfrm>
          <a:prstGeom prst="line">
            <a:avLst/>
          </a:prstGeom>
          <a:ln w="47625" cap="flat">
            <a:solidFill>
              <a:srgbClr val="000000"/>
            </a:solidFill>
            <a:prstDash val="solid"/>
            <a:headEnd type="none" w="sm" len="sm"/>
            <a:tailEnd type="none" w="sm" len="sm"/>
          </a:ln>
        </p:spPr>
      </p:sp>
      <p:sp>
        <p:nvSpPr>
          <p:cNvPr id="5" name="AutoShape 5"/>
          <p:cNvSpPr/>
          <p:nvPr/>
        </p:nvSpPr>
        <p:spPr>
          <a:xfrm rot="-5400000">
            <a:off x="7508901" y="4680053"/>
            <a:ext cx="19453174" cy="0"/>
          </a:xfrm>
          <a:prstGeom prst="line">
            <a:avLst/>
          </a:prstGeom>
          <a:ln w="47625" cap="flat">
            <a:solidFill>
              <a:srgbClr val="000000"/>
            </a:solidFill>
            <a:prstDash val="solid"/>
            <a:headEnd type="none" w="sm" len="sm"/>
            <a:tailEnd type="none" w="sm" len="sm"/>
          </a:ln>
        </p:spPr>
      </p:sp>
      <p:grpSp>
        <p:nvGrpSpPr>
          <p:cNvPr id="6" name="Group 6"/>
          <p:cNvGrpSpPr>
            <a:grpSpLocks noChangeAspect="1"/>
          </p:cNvGrpSpPr>
          <p:nvPr/>
        </p:nvGrpSpPr>
        <p:grpSpPr>
          <a:xfrm>
            <a:off x="2501634" y="2541933"/>
            <a:ext cx="5353221" cy="5353200"/>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extLst>
                  <a:ext uri="{28A0092B-C50C-407E-A947-70E740481C1C}">
                    <a14:useLocalDpi xmlns:a14="http://schemas.microsoft.com/office/drawing/2010/main"/>
                  </a:ext>
                </a:extLst>
              </a:blip>
              <a:stretch>
                <a:fillRect/>
              </a:stretch>
            </a:blipFill>
          </p:spPr>
        </p:sp>
      </p:grpSp>
      <p:sp>
        <p:nvSpPr>
          <p:cNvPr id="8" name="TextBox 8"/>
          <p:cNvSpPr txBox="1"/>
          <p:nvPr/>
        </p:nvSpPr>
        <p:spPr>
          <a:xfrm>
            <a:off x="10707125" y="4932680"/>
            <a:ext cx="3775647" cy="450215"/>
          </a:xfrm>
          <a:prstGeom prst="rect">
            <a:avLst/>
          </a:prstGeom>
        </p:spPr>
        <p:txBody>
          <a:bodyPr lIns="0" tIns="0" rIns="0" bIns="0" rtlCol="0" anchor="t">
            <a:spAutoFit/>
          </a:bodyPr>
          <a:lstStyle/>
          <a:p>
            <a:pPr>
              <a:lnSpc>
                <a:spcPts val="3519"/>
              </a:lnSpc>
            </a:pPr>
            <a:r>
              <a:rPr lang="en-US" sz="3199">
                <a:solidFill>
                  <a:srgbClr val="191919"/>
                </a:solidFill>
                <a:latin typeface="Montserrat Classic Bold"/>
              </a:rPr>
              <a:t>Pinot &amp; Beyond</a:t>
            </a:r>
          </a:p>
        </p:txBody>
      </p:sp>
      <p:sp>
        <p:nvSpPr>
          <p:cNvPr id="9" name="TextBox 9"/>
          <p:cNvSpPr txBox="1"/>
          <p:nvPr/>
        </p:nvSpPr>
        <p:spPr>
          <a:xfrm>
            <a:off x="9498580" y="5823005"/>
            <a:ext cx="6192737" cy="1397000"/>
          </a:xfrm>
          <a:prstGeom prst="rect">
            <a:avLst/>
          </a:prstGeom>
        </p:spPr>
        <p:txBody>
          <a:bodyPr lIns="0" tIns="0" rIns="0" bIns="0" rtlCol="0" anchor="t">
            <a:spAutoFit/>
          </a:bodyPr>
          <a:lstStyle/>
          <a:p>
            <a:pPr>
              <a:lnSpc>
                <a:spcPts val="2800"/>
              </a:lnSpc>
            </a:pPr>
            <a:r>
              <a:rPr lang="en-US" sz="2000">
                <a:solidFill>
                  <a:srgbClr val="191919"/>
                </a:solidFill>
                <a:latin typeface="Montserrat Bold"/>
              </a:rPr>
              <a:t>Russian River Valley is known world-wide as a historic and premier wine region for growing quality Pinot Noir, Chardonnay and many other excellent cool-climate varities</a:t>
            </a:r>
          </a:p>
        </p:txBody>
      </p:sp>
      <p:pic>
        <p:nvPicPr>
          <p:cNvPr id="12" name="Picture 11">
            <a:extLst>
              <a:ext uri="{FF2B5EF4-FFF2-40B4-BE49-F238E27FC236}">
                <a16:creationId xmlns:a16="http://schemas.microsoft.com/office/drawing/2014/main" id="{432EB4A6-781D-CA87-F945-8CD7B65FDD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39000" y="2767432"/>
            <a:ext cx="9486900" cy="24511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3754" y="-357564"/>
            <a:ext cx="19975507" cy="10644564"/>
            <a:chOff x="0" y="0"/>
            <a:chExt cx="26634010" cy="14192752"/>
          </a:xfrm>
        </p:grpSpPr>
        <p:pic>
          <p:nvPicPr>
            <p:cNvPr id="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26634010" cy="14192752"/>
            </a:xfrm>
            <a:prstGeom prst="rect">
              <a:avLst/>
            </a:prstGeom>
          </p:spPr>
        </p:pic>
      </p:grpSp>
      <p:pic>
        <p:nvPicPr>
          <p:cNvPr id="6" name="Picture 5">
            <a:extLst>
              <a:ext uri="{FF2B5EF4-FFF2-40B4-BE49-F238E27FC236}">
                <a16:creationId xmlns:a16="http://schemas.microsoft.com/office/drawing/2014/main" id="{AF11E4B4-1FEB-E78F-851E-96944FB768E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3775" y="190500"/>
            <a:ext cx="17411700" cy="36703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sp>
        <p:nvSpPr>
          <p:cNvPr id="2" name="AutoShape 2"/>
          <p:cNvSpPr/>
          <p:nvPr/>
        </p:nvSpPr>
        <p:spPr>
          <a:xfrm>
            <a:off x="9144000" y="2467353"/>
            <a:ext cx="8766019" cy="0"/>
          </a:xfrm>
          <a:prstGeom prst="line">
            <a:avLst/>
          </a:prstGeom>
          <a:ln w="47625" cap="flat">
            <a:solidFill>
              <a:srgbClr val="000000"/>
            </a:solidFill>
            <a:prstDash val="solid"/>
            <a:headEnd type="none" w="sm" len="sm"/>
            <a:tailEnd type="none" w="sm" len="sm"/>
          </a:ln>
        </p:spPr>
      </p:sp>
      <p:sp>
        <p:nvSpPr>
          <p:cNvPr id="3" name="AutoShape 3"/>
          <p:cNvSpPr/>
          <p:nvPr/>
        </p:nvSpPr>
        <p:spPr>
          <a:xfrm>
            <a:off x="9144000" y="8428111"/>
            <a:ext cx="8746969" cy="0"/>
          </a:xfrm>
          <a:prstGeom prst="line">
            <a:avLst/>
          </a:prstGeom>
          <a:ln w="47625" cap="flat">
            <a:solidFill>
              <a:srgbClr val="000000"/>
            </a:solidFill>
            <a:prstDash val="solid"/>
            <a:headEnd type="none" w="sm" len="sm"/>
            <a:tailEnd type="none" w="sm" len="sm"/>
          </a:ln>
        </p:spPr>
      </p:sp>
      <p:sp>
        <p:nvSpPr>
          <p:cNvPr id="4" name="AutoShape 4"/>
          <p:cNvSpPr/>
          <p:nvPr/>
        </p:nvSpPr>
        <p:spPr>
          <a:xfrm rot="-5400000">
            <a:off x="6187433" y="5425783"/>
            <a:ext cx="5960758" cy="0"/>
          </a:xfrm>
          <a:prstGeom prst="line">
            <a:avLst/>
          </a:prstGeom>
          <a:ln w="47625" cap="flat">
            <a:solidFill>
              <a:srgbClr val="000000"/>
            </a:solidFill>
            <a:prstDash val="solid"/>
            <a:headEnd type="none" w="sm" len="sm"/>
            <a:tailEnd type="none" w="sm" len="sm"/>
          </a:ln>
        </p:spPr>
      </p:sp>
      <p:sp>
        <p:nvSpPr>
          <p:cNvPr id="5" name="AutoShape 5"/>
          <p:cNvSpPr/>
          <p:nvPr/>
        </p:nvSpPr>
        <p:spPr>
          <a:xfrm rot="-5400000">
            <a:off x="14920840" y="5456532"/>
            <a:ext cx="5930734" cy="0"/>
          </a:xfrm>
          <a:prstGeom prst="line">
            <a:avLst/>
          </a:prstGeom>
          <a:ln w="47625" cap="flat">
            <a:solidFill>
              <a:srgbClr val="000000"/>
            </a:solidFill>
            <a:prstDash val="solid"/>
            <a:headEnd type="none" w="sm" len="sm"/>
            <a:tailEnd type="none" w="sm" len="sm"/>
          </a:ln>
        </p:spPr>
      </p:sp>
      <p:sp>
        <p:nvSpPr>
          <p:cNvPr id="7" name="TextBox 7"/>
          <p:cNvSpPr txBox="1"/>
          <p:nvPr/>
        </p:nvSpPr>
        <p:spPr>
          <a:xfrm>
            <a:off x="592960" y="3297238"/>
            <a:ext cx="8048759" cy="3673475"/>
          </a:xfrm>
          <a:prstGeom prst="rect">
            <a:avLst/>
          </a:prstGeom>
        </p:spPr>
        <p:txBody>
          <a:bodyPr lIns="0" tIns="0" rIns="0" bIns="0" rtlCol="0" anchor="t">
            <a:spAutoFit/>
          </a:bodyPr>
          <a:lstStyle/>
          <a:p>
            <a:pPr marL="539751" lvl="1" indent="-269876">
              <a:lnSpc>
                <a:spcPts val="3250"/>
              </a:lnSpc>
              <a:buFont typeface="Arial"/>
              <a:buChar char="•"/>
            </a:pPr>
            <a:r>
              <a:rPr lang="en-US" sz="2500">
                <a:solidFill>
                  <a:srgbClr val="191919"/>
                </a:solidFill>
                <a:latin typeface="Montserrat"/>
              </a:rPr>
              <a:t>The Russian River Valley features many different soil types which helps to foster the diversity of wine grapes being grown throughout the county</a:t>
            </a:r>
          </a:p>
          <a:p>
            <a:pPr>
              <a:lnSpc>
                <a:spcPts val="3250"/>
              </a:lnSpc>
            </a:pPr>
            <a:endParaRPr lang="en-US" sz="2500">
              <a:solidFill>
                <a:srgbClr val="191919"/>
              </a:solidFill>
              <a:latin typeface="Montserrat"/>
            </a:endParaRPr>
          </a:p>
          <a:p>
            <a:pPr marL="539751" lvl="1" indent="-269876">
              <a:lnSpc>
                <a:spcPts val="3250"/>
              </a:lnSpc>
              <a:buFont typeface="Arial"/>
              <a:buChar char="•"/>
            </a:pPr>
            <a:r>
              <a:rPr lang="en-US" sz="2500">
                <a:solidFill>
                  <a:srgbClr val="191919"/>
                </a:solidFill>
                <a:latin typeface="Montserrat"/>
              </a:rPr>
              <a:t>One of the unique soil types in the region is Goldridge soil, which is a combination of fractured sandstone and sandy loam create Goldridge soil, ideal for cool-climate grapes</a:t>
            </a:r>
          </a:p>
        </p:txBody>
      </p:sp>
      <p:pic>
        <p:nvPicPr>
          <p:cNvPr id="8" name="Picture 8"/>
          <p:cNvPicPr>
            <a:picLocks noChangeAspect="1"/>
          </p:cNvPicPr>
          <p:nvPr/>
        </p:nvPicPr>
        <p:blipFill>
          <a:blip r:embed="rId2"/>
          <a:srcRect/>
          <a:stretch>
            <a:fillRect/>
          </a:stretch>
        </p:blipFill>
        <p:spPr>
          <a:xfrm>
            <a:off x="9414924" y="2728692"/>
            <a:ext cx="8312499" cy="5541666"/>
          </a:xfrm>
          <a:prstGeom prst="rect">
            <a:avLst/>
          </a:prstGeom>
        </p:spPr>
      </p:pic>
      <p:pic>
        <p:nvPicPr>
          <p:cNvPr id="10" name="Picture 9">
            <a:extLst>
              <a:ext uri="{FF2B5EF4-FFF2-40B4-BE49-F238E27FC236}">
                <a16:creationId xmlns:a16="http://schemas.microsoft.com/office/drawing/2014/main" id="{77C9B789-968B-6027-C9CD-B06BEC36C7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647700"/>
            <a:ext cx="5638800" cy="22479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sp>
        <p:nvSpPr>
          <p:cNvPr id="2" name="AutoShape 2"/>
          <p:cNvSpPr/>
          <p:nvPr/>
        </p:nvSpPr>
        <p:spPr>
          <a:xfrm>
            <a:off x="9144000" y="2467353"/>
            <a:ext cx="8766019" cy="0"/>
          </a:xfrm>
          <a:prstGeom prst="line">
            <a:avLst/>
          </a:prstGeom>
          <a:ln w="47625" cap="flat">
            <a:solidFill>
              <a:srgbClr val="000000"/>
            </a:solidFill>
            <a:prstDash val="solid"/>
            <a:headEnd type="none" w="sm" len="sm"/>
            <a:tailEnd type="none" w="sm" len="sm"/>
          </a:ln>
        </p:spPr>
      </p:sp>
      <p:sp>
        <p:nvSpPr>
          <p:cNvPr id="3" name="AutoShape 3"/>
          <p:cNvSpPr/>
          <p:nvPr/>
        </p:nvSpPr>
        <p:spPr>
          <a:xfrm>
            <a:off x="9144000" y="8428111"/>
            <a:ext cx="8746969" cy="0"/>
          </a:xfrm>
          <a:prstGeom prst="line">
            <a:avLst/>
          </a:prstGeom>
          <a:ln w="47625" cap="flat">
            <a:solidFill>
              <a:srgbClr val="000000"/>
            </a:solidFill>
            <a:prstDash val="solid"/>
            <a:headEnd type="none" w="sm" len="sm"/>
            <a:tailEnd type="none" w="sm" len="sm"/>
          </a:ln>
        </p:spPr>
      </p:sp>
      <p:sp>
        <p:nvSpPr>
          <p:cNvPr id="4" name="AutoShape 4"/>
          <p:cNvSpPr/>
          <p:nvPr/>
        </p:nvSpPr>
        <p:spPr>
          <a:xfrm rot="-5400000">
            <a:off x="6187433" y="5425783"/>
            <a:ext cx="5960758" cy="0"/>
          </a:xfrm>
          <a:prstGeom prst="line">
            <a:avLst/>
          </a:prstGeom>
          <a:ln w="47625" cap="flat">
            <a:solidFill>
              <a:srgbClr val="000000"/>
            </a:solidFill>
            <a:prstDash val="solid"/>
            <a:headEnd type="none" w="sm" len="sm"/>
            <a:tailEnd type="none" w="sm" len="sm"/>
          </a:ln>
        </p:spPr>
      </p:sp>
      <p:sp>
        <p:nvSpPr>
          <p:cNvPr id="5" name="AutoShape 5"/>
          <p:cNvSpPr/>
          <p:nvPr/>
        </p:nvSpPr>
        <p:spPr>
          <a:xfrm rot="-5400000">
            <a:off x="14920840" y="5456532"/>
            <a:ext cx="5930734" cy="0"/>
          </a:xfrm>
          <a:prstGeom prst="line">
            <a:avLst/>
          </a:prstGeom>
          <a:ln w="47625" cap="flat">
            <a:solidFill>
              <a:srgbClr val="000000"/>
            </a:solidFill>
            <a:prstDash val="solid"/>
            <a:headEnd type="none" w="sm" len="sm"/>
            <a:tailEnd type="none" w="sm" len="sm"/>
          </a:ln>
        </p:spPr>
      </p:sp>
      <p:sp>
        <p:nvSpPr>
          <p:cNvPr id="7" name="TextBox 7"/>
          <p:cNvSpPr txBox="1"/>
          <p:nvPr/>
        </p:nvSpPr>
        <p:spPr>
          <a:xfrm>
            <a:off x="508736" y="2495928"/>
            <a:ext cx="8048759" cy="6130925"/>
          </a:xfrm>
          <a:prstGeom prst="rect">
            <a:avLst/>
          </a:prstGeom>
        </p:spPr>
        <p:txBody>
          <a:bodyPr lIns="0" tIns="0" rIns="0" bIns="0" rtlCol="0" anchor="t">
            <a:spAutoFit/>
          </a:bodyPr>
          <a:lstStyle/>
          <a:p>
            <a:pPr marL="539751" lvl="1" indent="-269876">
              <a:lnSpc>
                <a:spcPts val="3250"/>
              </a:lnSpc>
              <a:buFont typeface="Arial"/>
              <a:buChar char="•"/>
            </a:pPr>
            <a:r>
              <a:rPr lang="en-US" sz="2500">
                <a:solidFill>
                  <a:srgbClr val="191919"/>
                </a:solidFill>
                <a:latin typeface="Montserrat"/>
              </a:rPr>
              <a:t>The Russian River Valley's proximity to the coast creates onshore breezes and fog that cools vineyards</a:t>
            </a:r>
          </a:p>
          <a:p>
            <a:pPr>
              <a:lnSpc>
                <a:spcPts val="3250"/>
              </a:lnSpc>
            </a:pPr>
            <a:endParaRPr lang="en-US" sz="2500">
              <a:solidFill>
                <a:srgbClr val="191919"/>
              </a:solidFill>
              <a:latin typeface="Montserrat"/>
            </a:endParaRPr>
          </a:p>
          <a:p>
            <a:pPr marL="539751" lvl="1" indent="-269876">
              <a:lnSpc>
                <a:spcPts val="3250"/>
              </a:lnSpc>
              <a:buFont typeface="Arial"/>
              <a:buChar char="•"/>
            </a:pPr>
            <a:r>
              <a:rPr lang="en-US" sz="2500">
                <a:solidFill>
                  <a:srgbClr val="191919"/>
                </a:solidFill>
                <a:latin typeface="Montserrat"/>
              </a:rPr>
              <a:t>This seasonal cooling effect varies in intensity throughout different areas of the valley; the effect is differing wine textures, from structured to silky</a:t>
            </a:r>
          </a:p>
          <a:p>
            <a:pPr>
              <a:lnSpc>
                <a:spcPts val="3250"/>
              </a:lnSpc>
            </a:pPr>
            <a:endParaRPr lang="en-US" sz="2500">
              <a:solidFill>
                <a:srgbClr val="191919"/>
              </a:solidFill>
              <a:latin typeface="Montserrat"/>
            </a:endParaRPr>
          </a:p>
          <a:p>
            <a:pPr marL="539751" lvl="1" indent="-269876">
              <a:lnSpc>
                <a:spcPts val="3250"/>
              </a:lnSpc>
              <a:buFont typeface="Arial"/>
              <a:buChar char="•"/>
            </a:pPr>
            <a:r>
              <a:rPr lang="en-US" sz="2500">
                <a:solidFill>
                  <a:srgbClr val="191919"/>
                </a:solidFill>
                <a:latin typeface="Montserrat"/>
              </a:rPr>
              <a:t>While the Russian River Valley can experience warm days in summer months, the temperature generally does not rise above 90 degrees, and experiences a high diurnal temperature variation due to the cooling influences experienced in the valley </a:t>
            </a:r>
          </a:p>
        </p:txBody>
      </p:sp>
      <p:pic>
        <p:nvPicPr>
          <p:cNvPr id="8" name="Picture 8"/>
          <p:cNvPicPr>
            <a:picLocks noChangeAspect="1"/>
          </p:cNvPicPr>
          <p:nvPr/>
        </p:nvPicPr>
        <p:blipFill>
          <a:blip r:embed="rId2"/>
          <a:srcRect/>
          <a:stretch>
            <a:fillRect/>
          </a:stretch>
        </p:blipFill>
        <p:spPr>
          <a:xfrm>
            <a:off x="9414924" y="2728692"/>
            <a:ext cx="8312499" cy="5541666"/>
          </a:xfrm>
          <a:prstGeom prst="rect">
            <a:avLst/>
          </a:prstGeom>
        </p:spPr>
      </p:pic>
      <p:pic>
        <p:nvPicPr>
          <p:cNvPr id="10" name="Picture 9">
            <a:extLst>
              <a:ext uri="{FF2B5EF4-FFF2-40B4-BE49-F238E27FC236}">
                <a16:creationId xmlns:a16="http://schemas.microsoft.com/office/drawing/2014/main" id="{541A75CA-28B0-29F6-DC47-271E1B6C487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6635" y="480792"/>
            <a:ext cx="5638800" cy="22479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5" name="Picture 4">
            <a:extLst>
              <a:ext uri="{FF2B5EF4-FFF2-40B4-BE49-F238E27FC236}">
                <a16:creationId xmlns:a16="http://schemas.microsoft.com/office/drawing/2014/main" id="{085C0B42-2A34-6A35-D08D-FD58C3CAEB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8150" y="0"/>
            <a:ext cx="17411700" cy="36703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AC5610-0AA6-4141-1BA3-29DD3498FC9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67300" y="88943"/>
            <a:ext cx="8153400" cy="1010911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14206"/>
            <a:ext cx="18288000" cy="10287000"/>
          </a:xfrm>
          <a:prstGeom prst="rect">
            <a:avLst/>
          </a:prstGeom>
        </p:spPr>
      </p:pic>
      <p:pic>
        <p:nvPicPr>
          <p:cNvPr id="5" name="Picture 4">
            <a:extLst>
              <a:ext uri="{FF2B5EF4-FFF2-40B4-BE49-F238E27FC236}">
                <a16:creationId xmlns:a16="http://schemas.microsoft.com/office/drawing/2014/main" id="{FB04385F-BA4A-06DE-D304-2E999EB7264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6550" y="29059"/>
            <a:ext cx="17614900" cy="3327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sp>
        <p:nvSpPr>
          <p:cNvPr id="2" name="AutoShape 2"/>
          <p:cNvSpPr/>
          <p:nvPr/>
        </p:nvSpPr>
        <p:spPr>
          <a:xfrm>
            <a:off x="9144000" y="2467353"/>
            <a:ext cx="8766019" cy="0"/>
          </a:xfrm>
          <a:prstGeom prst="line">
            <a:avLst/>
          </a:prstGeom>
          <a:ln w="47625" cap="flat">
            <a:solidFill>
              <a:srgbClr val="000000"/>
            </a:solidFill>
            <a:prstDash val="solid"/>
            <a:headEnd type="none" w="sm" len="sm"/>
            <a:tailEnd type="none" w="sm" len="sm"/>
          </a:ln>
        </p:spPr>
      </p:sp>
      <p:sp>
        <p:nvSpPr>
          <p:cNvPr id="3" name="AutoShape 3"/>
          <p:cNvSpPr/>
          <p:nvPr/>
        </p:nvSpPr>
        <p:spPr>
          <a:xfrm>
            <a:off x="9144000" y="8428111"/>
            <a:ext cx="8746969" cy="0"/>
          </a:xfrm>
          <a:prstGeom prst="line">
            <a:avLst/>
          </a:prstGeom>
          <a:ln w="47625" cap="flat">
            <a:solidFill>
              <a:srgbClr val="000000"/>
            </a:solidFill>
            <a:prstDash val="solid"/>
            <a:headEnd type="none" w="sm" len="sm"/>
            <a:tailEnd type="none" w="sm" len="sm"/>
          </a:ln>
        </p:spPr>
      </p:sp>
      <p:sp>
        <p:nvSpPr>
          <p:cNvPr id="4" name="AutoShape 4"/>
          <p:cNvSpPr/>
          <p:nvPr/>
        </p:nvSpPr>
        <p:spPr>
          <a:xfrm rot="-5400000">
            <a:off x="6187433" y="5425783"/>
            <a:ext cx="5960758" cy="0"/>
          </a:xfrm>
          <a:prstGeom prst="line">
            <a:avLst/>
          </a:prstGeom>
          <a:ln w="47625" cap="flat">
            <a:solidFill>
              <a:srgbClr val="000000"/>
            </a:solidFill>
            <a:prstDash val="solid"/>
            <a:headEnd type="none" w="sm" len="sm"/>
            <a:tailEnd type="none" w="sm" len="sm"/>
          </a:ln>
        </p:spPr>
      </p:sp>
      <p:sp>
        <p:nvSpPr>
          <p:cNvPr id="5" name="AutoShape 5"/>
          <p:cNvSpPr/>
          <p:nvPr/>
        </p:nvSpPr>
        <p:spPr>
          <a:xfrm rot="-5400000">
            <a:off x="14920840" y="5456532"/>
            <a:ext cx="5930734" cy="0"/>
          </a:xfrm>
          <a:prstGeom prst="line">
            <a:avLst/>
          </a:prstGeom>
          <a:ln w="47625" cap="flat">
            <a:solidFill>
              <a:srgbClr val="000000"/>
            </a:solidFill>
            <a:prstDash val="solid"/>
            <a:headEnd type="none" w="sm" len="sm"/>
            <a:tailEnd type="none" w="sm" len="sm"/>
          </a:ln>
        </p:spPr>
      </p:sp>
      <p:pic>
        <p:nvPicPr>
          <p:cNvPr id="6"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9313743" y="3110382"/>
            <a:ext cx="8426533" cy="4739925"/>
          </a:xfrm>
          <a:prstGeom prst="rect">
            <a:avLst/>
          </a:prstGeom>
        </p:spPr>
      </p:pic>
      <p:sp>
        <p:nvSpPr>
          <p:cNvPr id="9" name="TextBox 9"/>
          <p:cNvSpPr txBox="1"/>
          <p:nvPr/>
        </p:nvSpPr>
        <p:spPr>
          <a:xfrm>
            <a:off x="378180" y="2495928"/>
            <a:ext cx="8300137" cy="6950075"/>
          </a:xfrm>
          <a:prstGeom prst="rect">
            <a:avLst/>
          </a:prstGeom>
        </p:spPr>
        <p:txBody>
          <a:bodyPr lIns="0" tIns="0" rIns="0" bIns="0" rtlCol="0" anchor="t">
            <a:spAutoFit/>
          </a:bodyPr>
          <a:lstStyle/>
          <a:p>
            <a:pPr marL="539751" lvl="1" indent="-269876">
              <a:lnSpc>
                <a:spcPts val="3250"/>
              </a:lnSpc>
              <a:buFont typeface="Arial"/>
              <a:buChar char="•"/>
            </a:pPr>
            <a:r>
              <a:rPr lang="en-US" sz="2500">
                <a:solidFill>
                  <a:srgbClr val="191919"/>
                </a:solidFill>
                <a:latin typeface="Montserrat"/>
              </a:rPr>
              <a:t>Russian River Valley has varying climates within the AVA and more soil types than France, which allows for an array of flavor profiles in wine</a:t>
            </a:r>
          </a:p>
          <a:p>
            <a:pPr>
              <a:lnSpc>
                <a:spcPts val="3250"/>
              </a:lnSpc>
            </a:pPr>
            <a:endParaRPr lang="en-US" sz="2500">
              <a:solidFill>
                <a:srgbClr val="191919"/>
              </a:solidFill>
              <a:latin typeface="Montserrat"/>
            </a:endParaRPr>
          </a:p>
          <a:p>
            <a:pPr marL="539751" lvl="1" indent="-269876">
              <a:lnSpc>
                <a:spcPts val="3250"/>
              </a:lnSpc>
              <a:buFont typeface="Arial"/>
              <a:buChar char="•"/>
            </a:pPr>
            <a:r>
              <a:rPr lang="en-US" sz="2500">
                <a:solidFill>
                  <a:srgbClr val="191919"/>
                </a:solidFill>
                <a:latin typeface="Montserrat"/>
              </a:rPr>
              <a:t>Like a city filled with diverse communities, Russian River Valley consists of six smaller neighborhoods stretching from Sebastopol to Santa Rosa and Forestville to Healdsburg</a:t>
            </a:r>
          </a:p>
          <a:p>
            <a:pPr>
              <a:lnSpc>
                <a:spcPts val="3250"/>
              </a:lnSpc>
            </a:pPr>
            <a:endParaRPr lang="en-US" sz="2500">
              <a:solidFill>
                <a:srgbClr val="191919"/>
              </a:solidFill>
              <a:latin typeface="Montserrat"/>
            </a:endParaRPr>
          </a:p>
          <a:p>
            <a:pPr marL="539751" lvl="1" indent="-269876">
              <a:lnSpc>
                <a:spcPts val="3250"/>
              </a:lnSpc>
              <a:buFont typeface="Arial"/>
              <a:buChar char="•"/>
            </a:pPr>
            <a:r>
              <a:rPr lang="en-US" sz="2500">
                <a:solidFill>
                  <a:srgbClr val="191919"/>
                </a:solidFill>
                <a:latin typeface="Montserrat"/>
              </a:rPr>
              <a:t>These unique "neighborhoods" and the award-winning wines they produce are a unique way to take wine lovers on a journey of exploration through the valley</a:t>
            </a:r>
          </a:p>
          <a:p>
            <a:pPr>
              <a:lnSpc>
                <a:spcPts val="3250"/>
              </a:lnSpc>
            </a:pPr>
            <a:endParaRPr lang="en-US" sz="2500">
              <a:solidFill>
                <a:srgbClr val="191919"/>
              </a:solidFill>
              <a:latin typeface="Montserrat"/>
            </a:endParaRPr>
          </a:p>
          <a:p>
            <a:pPr marL="539751" lvl="1" indent="-269876">
              <a:lnSpc>
                <a:spcPts val="3250"/>
              </a:lnSpc>
              <a:buFont typeface="Arial"/>
              <a:buChar char="•"/>
            </a:pPr>
            <a:r>
              <a:rPr lang="en-US" sz="2500">
                <a:solidFill>
                  <a:srgbClr val="191919"/>
                </a:solidFill>
                <a:latin typeface="Montserrat"/>
              </a:rPr>
              <a:t>Unlike AVAs, neighborhoods are not defined by hard boundaries, with the exception being Green Valley, which is also an AVA</a:t>
            </a:r>
          </a:p>
        </p:txBody>
      </p:sp>
      <p:pic>
        <p:nvPicPr>
          <p:cNvPr id="11" name="Picture 10">
            <a:extLst>
              <a:ext uri="{FF2B5EF4-FFF2-40B4-BE49-F238E27FC236}">
                <a16:creationId xmlns:a16="http://schemas.microsoft.com/office/drawing/2014/main" id="{7947605F-3068-A8EE-4247-622804C9E5F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08541" y="261062"/>
            <a:ext cx="12014200" cy="28448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144000" y="2467353"/>
            <a:ext cx="8766019" cy="0"/>
          </a:xfrm>
          <a:prstGeom prst="line">
            <a:avLst/>
          </a:prstGeom>
          <a:ln w="47625" cap="flat">
            <a:solidFill>
              <a:srgbClr val="000000"/>
            </a:solidFill>
            <a:prstDash val="solid"/>
            <a:headEnd type="none" w="sm" len="sm"/>
            <a:tailEnd type="none" w="sm" len="sm"/>
          </a:ln>
        </p:spPr>
      </p:sp>
      <p:sp>
        <p:nvSpPr>
          <p:cNvPr id="3" name="AutoShape 3"/>
          <p:cNvSpPr/>
          <p:nvPr/>
        </p:nvSpPr>
        <p:spPr>
          <a:xfrm>
            <a:off x="9144000" y="8428111"/>
            <a:ext cx="8746969" cy="0"/>
          </a:xfrm>
          <a:prstGeom prst="line">
            <a:avLst/>
          </a:prstGeom>
          <a:ln w="47625" cap="flat">
            <a:solidFill>
              <a:srgbClr val="000000"/>
            </a:solidFill>
            <a:prstDash val="solid"/>
            <a:headEnd type="none" w="sm" len="sm"/>
            <a:tailEnd type="none" w="sm" len="sm"/>
          </a:ln>
        </p:spPr>
      </p:sp>
      <p:sp>
        <p:nvSpPr>
          <p:cNvPr id="4" name="AutoShape 4"/>
          <p:cNvSpPr/>
          <p:nvPr/>
        </p:nvSpPr>
        <p:spPr>
          <a:xfrm rot="-5400000">
            <a:off x="6187433" y="5425783"/>
            <a:ext cx="5960758" cy="0"/>
          </a:xfrm>
          <a:prstGeom prst="line">
            <a:avLst/>
          </a:prstGeom>
          <a:ln w="47625" cap="flat">
            <a:solidFill>
              <a:srgbClr val="000000"/>
            </a:solidFill>
            <a:prstDash val="solid"/>
            <a:headEnd type="none" w="sm" len="sm"/>
            <a:tailEnd type="none" w="sm" len="sm"/>
          </a:ln>
        </p:spPr>
      </p:sp>
      <p:sp>
        <p:nvSpPr>
          <p:cNvPr id="5" name="AutoShape 5"/>
          <p:cNvSpPr/>
          <p:nvPr/>
        </p:nvSpPr>
        <p:spPr>
          <a:xfrm rot="-5400000">
            <a:off x="14920840" y="5456532"/>
            <a:ext cx="5930734" cy="0"/>
          </a:xfrm>
          <a:prstGeom prst="line">
            <a:avLst/>
          </a:prstGeom>
          <a:ln w="476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313743" y="3110382"/>
            <a:ext cx="8426533" cy="4739925"/>
          </a:xfrm>
          <a:prstGeom prst="rect">
            <a:avLst/>
          </a:prstGeom>
        </p:spPr>
      </p:pic>
      <p:sp>
        <p:nvSpPr>
          <p:cNvPr id="7" name="TextBox 7"/>
          <p:cNvSpPr txBox="1"/>
          <p:nvPr/>
        </p:nvSpPr>
        <p:spPr>
          <a:xfrm>
            <a:off x="378180" y="845086"/>
            <a:ext cx="7987629" cy="1513235"/>
          </a:xfrm>
          <a:prstGeom prst="rect">
            <a:avLst/>
          </a:prstGeom>
        </p:spPr>
        <p:txBody>
          <a:bodyPr lIns="0" tIns="0" rIns="0" bIns="0" rtlCol="0" anchor="t">
            <a:spAutoFit/>
          </a:bodyPr>
          <a:lstStyle/>
          <a:p>
            <a:pPr algn="ctr">
              <a:lnSpc>
                <a:spcPts val="11756"/>
              </a:lnSpc>
            </a:pPr>
            <a:r>
              <a:rPr lang="en-US" sz="8800" spc="554" dirty="0">
                <a:solidFill>
                  <a:srgbClr val="5A3756"/>
                </a:solidFill>
                <a:latin typeface="SignPainter-HouseScript" panose="02000006070000020004" pitchFamily="2" charset="0"/>
              </a:rPr>
              <a:t>Neighborhoods </a:t>
            </a:r>
          </a:p>
        </p:txBody>
      </p:sp>
      <p:sp>
        <p:nvSpPr>
          <p:cNvPr id="8" name="TextBox 8"/>
          <p:cNvSpPr txBox="1"/>
          <p:nvPr/>
        </p:nvSpPr>
        <p:spPr>
          <a:xfrm>
            <a:off x="-2965115" y="236084"/>
            <a:ext cx="7987629" cy="1064394"/>
          </a:xfrm>
          <a:prstGeom prst="rect">
            <a:avLst/>
          </a:prstGeom>
        </p:spPr>
        <p:txBody>
          <a:bodyPr lIns="0" tIns="0" rIns="0" bIns="0" rtlCol="0" anchor="t">
            <a:spAutoFit/>
          </a:bodyPr>
          <a:lstStyle/>
          <a:p>
            <a:pPr algn="ctr">
              <a:lnSpc>
                <a:spcPts val="8256"/>
              </a:lnSpc>
            </a:pPr>
            <a:r>
              <a:rPr lang="en-US" sz="5897" spc="389" dirty="0">
                <a:solidFill>
                  <a:srgbClr val="5A3756"/>
                </a:solidFill>
                <a:latin typeface="SignPainter-HouseScript" panose="02000006070000020004" pitchFamily="2" charset="0"/>
              </a:rPr>
              <a:t>The </a:t>
            </a:r>
          </a:p>
        </p:txBody>
      </p:sp>
      <p:sp>
        <p:nvSpPr>
          <p:cNvPr id="9" name="TextBox 9"/>
          <p:cNvSpPr txBox="1"/>
          <p:nvPr/>
        </p:nvSpPr>
        <p:spPr>
          <a:xfrm>
            <a:off x="378180" y="2495928"/>
            <a:ext cx="8300137" cy="6950075"/>
          </a:xfrm>
          <a:prstGeom prst="rect">
            <a:avLst/>
          </a:prstGeom>
        </p:spPr>
        <p:txBody>
          <a:bodyPr lIns="0" tIns="0" rIns="0" bIns="0" rtlCol="0" anchor="t">
            <a:spAutoFit/>
          </a:bodyPr>
          <a:lstStyle/>
          <a:p>
            <a:pPr marL="539751" lvl="1" indent="-269876">
              <a:lnSpc>
                <a:spcPts val="3250"/>
              </a:lnSpc>
              <a:buFont typeface="Arial"/>
              <a:buChar char="•"/>
            </a:pPr>
            <a:r>
              <a:rPr lang="en-US" sz="2500">
                <a:solidFill>
                  <a:srgbClr val="191919"/>
                </a:solidFill>
                <a:latin typeface="Montserrat"/>
              </a:rPr>
              <a:t>Russian River Valley has varying climates within the AVA and more soil types than France, which allows for an array of flavor profiles in wine</a:t>
            </a:r>
          </a:p>
          <a:p>
            <a:pPr>
              <a:lnSpc>
                <a:spcPts val="3250"/>
              </a:lnSpc>
            </a:pPr>
            <a:endParaRPr lang="en-US" sz="2500">
              <a:solidFill>
                <a:srgbClr val="191919"/>
              </a:solidFill>
              <a:latin typeface="Montserrat"/>
            </a:endParaRPr>
          </a:p>
          <a:p>
            <a:pPr marL="539751" lvl="1" indent="-269876">
              <a:lnSpc>
                <a:spcPts val="3250"/>
              </a:lnSpc>
              <a:buFont typeface="Arial"/>
              <a:buChar char="•"/>
            </a:pPr>
            <a:r>
              <a:rPr lang="en-US" sz="2500">
                <a:solidFill>
                  <a:srgbClr val="191919"/>
                </a:solidFill>
                <a:latin typeface="Montserrat"/>
              </a:rPr>
              <a:t>Like a city filled with diverse communities, Russian River Valley consists of six smaller neighborhoods stretching from Sebastopol to Santa Rosa and Forestville to Healdsburg</a:t>
            </a:r>
          </a:p>
          <a:p>
            <a:pPr>
              <a:lnSpc>
                <a:spcPts val="3250"/>
              </a:lnSpc>
            </a:pPr>
            <a:endParaRPr lang="en-US" sz="2500">
              <a:solidFill>
                <a:srgbClr val="191919"/>
              </a:solidFill>
              <a:latin typeface="Montserrat"/>
            </a:endParaRPr>
          </a:p>
          <a:p>
            <a:pPr marL="539751" lvl="1" indent="-269876">
              <a:lnSpc>
                <a:spcPts val="3250"/>
              </a:lnSpc>
              <a:buFont typeface="Arial"/>
              <a:buChar char="•"/>
            </a:pPr>
            <a:r>
              <a:rPr lang="en-US" sz="2500">
                <a:solidFill>
                  <a:srgbClr val="191919"/>
                </a:solidFill>
                <a:latin typeface="Montserrat"/>
              </a:rPr>
              <a:t>These unique "neighborhoods" and the award-winning wines they produce are a unique way to take wine lovers on a journey of exploration through the valley</a:t>
            </a:r>
          </a:p>
          <a:p>
            <a:pPr>
              <a:lnSpc>
                <a:spcPts val="3250"/>
              </a:lnSpc>
            </a:pPr>
            <a:endParaRPr lang="en-US" sz="2500">
              <a:solidFill>
                <a:srgbClr val="191919"/>
              </a:solidFill>
              <a:latin typeface="Montserrat"/>
            </a:endParaRPr>
          </a:p>
          <a:p>
            <a:pPr marL="539751" lvl="1" indent="-269876">
              <a:lnSpc>
                <a:spcPts val="3250"/>
              </a:lnSpc>
              <a:buFont typeface="Arial"/>
              <a:buChar char="•"/>
            </a:pPr>
            <a:r>
              <a:rPr lang="en-US" sz="2500">
                <a:solidFill>
                  <a:srgbClr val="191919"/>
                </a:solidFill>
                <a:latin typeface="Montserrat"/>
              </a:rPr>
              <a:t>Unlike AVAs, neighborhoods are not defined by hard boundaries, with the exception being Green Valley, which is also an AVA</a:t>
            </a:r>
          </a:p>
        </p:txBody>
      </p:sp>
    </p:spTree>
    <p:extLst>
      <p:ext uri="{BB962C8B-B14F-4D97-AF65-F5344CB8AC3E}">
        <p14:creationId xmlns:p14="http://schemas.microsoft.com/office/powerpoint/2010/main" val="1234544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sp>
        <p:nvSpPr>
          <p:cNvPr id="2" name="AutoShape 2"/>
          <p:cNvSpPr/>
          <p:nvPr/>
        </p:nvSpPr>
        <p:spPr>
          <a:xfrm>
            <a:off x="9144000" y="2467353"/>
            <a:ext cx="8766019" cy="0"/>
          </a:xfrm>
          <a:prstGeom prst="line">
            <a:avLst/>
          </a:prstGeom>
          <a:ln w="47625" cap="flat">
            <a:solidFill>
              <a:srgbClr val="000000"/>
            </a:solidFill>
            <a:prstDash val="solid"/>
            <a:headEnd type="none" w="sm" len="sm"/>
            <a:tailEnd type="none" w="sm" len="sm"/>
          </a:ln>
        </p:spPr>
      </p:sp>
      <p:sp>
        <p:nvSpPr>
          <p:cNvPr id="3" name="AutoShape 3"/>
          <p:cNvSpPr/>
          <p:nvPr/>
        </p:nvSpPr>
        <p:spPr>
          <a:xfrm>
            <a:off x="9144000" y="8428111"/>
            <a:ext cx="8746969" cy="0"/>
          </a:xfrm>
          <a:prstGeom prst="line">
            <a:avLst/>
          </a:prstGeom>
          <a:ln w="47625" cap="flat">
            <a:solidFill>
              <a:srgbClr val="000000"/>
            </a:solidFill>
            <a:prstDash val="solid"/>
            <a:headEnd type="none" w="sm" len="sm"/>
            <a:tailEnd type="none" w="sm" len="sm"/>
          </a:ln>
        </p:spPr>
      </p:sp>
      <p:sp>
        <p:nvSpPr>
          <p:cNvPr id="4" name="AutoShape 4"/>
          <p:cNvSpPr/>
          <p:nvPr/>
        </p:nvSpPr>
        <p:spPr>
          <a:xfrm rot="-5400000">
            <a:off x="6187433" y="5425783"/>
            <a:ext cx="5960758" cy="0"/>
          </a:xfrm>
          <a:prstGeom prst="line">
            <a:avLst/>
          </a:prstGeom>
          <a:ln w="47625" cap="flat">
            <a:solidFill>
              <a:srgbClr val="000000"/>
            </a:solidFill>
            <a:prstDash val="solid"/>
            <a:headEnd type="none" w="sm" len="sm"/>
            <a:tailEnd type="none" w="sm" len="sm"/>
          </a:ln>
        </p:spPr>
      </p:sp>
      <p:sp>
        <p:nvSpPr>
          <p:cNvPr id="5" name="AutoShape 5"/>
          <p:cNvSpPr/>
          <p:nvPr/>
        </p:nvSpPr>
        <p:spPr>
          <a:xfrm rot="-5400000">
            <a:off x="14920840" y="5456532"/>
            <a:ext cx="5930734" cy="0"/>
          </a:xfrm>
          <a:prstGeom prst="line">
            <a:avLst/>
          </a:prstGeom>
          <a:ln w="47625" cap="flat">
            <a:solidFill>
              <a:srgbClr val="000000"/>
            </a:solidFill>
            <a:prstDash val="solid"/>
            <a:headEnd type="none" w="sm" len="sm"/>
            <a:tailEnd type="none" w="sm" len="sm"/>
          </a:ln>
        </p:spPr>
      </p:sp>
      <p:sp>
        <p:nvSpPr>
          <p:cNvPr id="7" name="TextBox 7"/>
          <p:cNvSpPr txBox="1"/>
          <p:nvPr/>
        </p:nvSpPr>
        <p:spPr>
          <a:xfrm>
            <a:off x="1663646" y="1942426"/>
            <a:ext cx="10053990" cy="387985"/>
          </a:xfrm>
          <a:prstGeom prst="rect">
            <a:avLst/>
          </a:prstGeom>
        </p:spPr>
        <p:txBody>
          <a:bodyPr lIns="0" tIns="0" rIns="0" bIns="0" rtlCol="0" anchor="t">
            <a:spAutoFit/>
          </a:bodyPr>
          <a:lstStyle/>
          <a:p>
            <a:pPr algn="ctr">
              <a:lnSpc>
                <a:spcPts val="3079"/>
              </a:lnSpc>
            </a:pPr>
            <a:r>
              <a:rPr lang="en-US" sz="2799">
                <a:solidFill>
                  <a:srgbClr val="191919"/>
                </a:solidFill>
                <a:latin typeface="Montserrat Semi-Bold"/>
              </a:rPr>
              <a:t>RESEARCH</a:t>
            </a:r>
          </a:p>
        </p:txBody>
      </p:sp>
      <p:sp>
        <p:nvSpPr>
          <p:cNvPr id="8" name="TextBox 8"/>
          <p:cNvSpPr txBox="1"/>
          <p:nvPr/>
        </p:nvSpPr>
        <p:spPr>
          <a:xfrm>
            <a:off x="416853" y="2373966"/>
            <a:ext cx="8474167" cy="7359650"/>
          </a:xfrm>
          <a:prstGeom prst="rect">
            <a:avLst/>
          </a:prstGeom>
        </p:spPr>
        <p:txBody>
          <a:bodyPr lIns="0" tIns="0" rIns="0" bIns="0" rtlCol="0" anchor="t">
            <a:spAutoFit/>
          </a:bodyPr>
          <a:lstStyle/>
          <a:p>
            <a:pPr marL="539751" lvl="1" indent="-269876">
              <a:lnSpc>
                <a:spcPts val="3250"/>
              </a:lnSpc>
              <a:buFont typeface="Arial"/>
              <a:buChar char="•"/>
            </a:pPr>
            <a:r>
              <a:rPr lang="en-US" sz="2500" dirty="0">
                <a:solidFill>
                  <a:srgbClr val="191919"/>
                </a:solidFill>
                <a:latin typeface="Montserrat"/>
              </a:rPr>
              <a:t>In 2015, Dr. Roger Boulton, Professor of Viticulture and Enology at UC Davis prepared an elemental analysis to study wines from the 6 neighborhoods to determine whether there were scientific differences in the juice</a:t>
            </a:r>
          </a:p>
          <a:p>
            <a:pPr>
              <a:lnSpc>
                <a:spcPts val="3250"/>
              </a:lnSpc>
            </a:pPr>
            <a:endParaRPr lang="en-US" sz="2500" dirty="0">
              <a:solidFill>
                <a:srgbClr val="191919"/>
              </a:solidFill>
              <a:latin typeface="Montserrat"/>
            </a:endParaRPr>
          </a:p>
          <a:p>
            <a:pPr marL="539751" lvl="1" indent="-269876">
              <a:lnSpc>
                <a:spcPts val="3250"/>
              </a:lnSpc>
              <a:buFont typeface="Arial"/>
              <a:buChar char="•"/>
            </a:pPr>
            <a:r>
              <a:rPr lang="en-US" sz="2500" dirty="0">
                <a:solidFill>
                  <a:srgbClr val="191919"/>
                </a:solidFill>
                <a:latin typeface="Montserrat"/>
              </a:rPr>
              <a:t>In 2019, Dr. Boulton called his findings "the most compelling scientific evidence that I have seen in my 40-year academic career." He found that Pinot Noir from the six neighborhoods had a unique elemental composition, which is reproducible and which he calls a "fingerprint"</a:t>
            </a:r>
          </a:p>
          <a:p>
            <a:pPr>
              <a:lnSpc>
                <a:spcPts val="3250"/>
              </a:lnSpc>
            </a:pPr>
            <a:endParaRPr lang="en-US" sz="2500" dirty="0">
              <a:solidFill>
                <a:srgbClr val="191919"/>
              </a:solidFill>
              <a:latin typeface="Montserrat"/>
            </a:endParaRPr>
          </a:p>
          <a:p>
            <a:pPr marL="539751" lvl="1" indent="-269876">
              <a:lnSpc>
                <a:spcPts val="3250"/>
              </a:lnSpc>
              <a:buFont typeface="Arial"/>
              <a:buChar char="•"/>
            </a:pPr>
            <a:r>
              <a:rPr lang="en-US" sz="2500" dirty="0">
                <a:solidFill>
                  <a:srgbClr val="191919"/>
                </a:solidFill>
                <a:latin typeface="Montserrat"/>
              </a:rPr>
              <a:t>This research removed subjective elements of smelling or tasting and confirmed what growers and winemakers have known for years - that there are characteristics in wines from Russian River that are unique to the area they are grown</a:t>
            </a:r>
          </a:p>
        </p:txBody>
      </p:sp>
      <p:pic>
        <p:nvPicPr>
          <p:cNvPr id="9" name="Picture 9"/>
          <p:cNvPicPr>
            <a:picLocks noChangeAspect="1"/>
          </p:cNvPicPr>
          <p:nvPr/>
        </p:nvPicPr>
        <p:blipFill>
          <a:blip r:embed="rId2"/>
          <a:srcRect/>
          <a:stretch>
            <a:fillRect/>
          </a:stretch>
        </p:blipFill>
        <p:spPr>
          <a:xfrm>
            <a:off x="9313743" y="3110382"/>
            <a:ext cx="8426533" cy="4739925"/>
          </a:xfrm>
          <a:prstGeom prst="rect">
            <a:avLst/>
          </a:prstGeom>
        </p:spPr>
      </p:pic>
      <p:pic>
        <p:nvPicPr>
          <p:cNvPr id="11" name="Picture 10">
            <a:extLst>
              <a:ext uri="{FF2B5EF4-FFF2-40B4-BE49-F238E27FC236}">
                <a16:creationId xmlns:a16="http://schemas.microsoft.com/office/drawing/2014/main" id="{B2DC397A-AE7D-A1D5-921B-E391EF1EC5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42900"/>
            <a:ext cx="7975600" cy="22479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144000" y="2467353"/>
            <a:ext cx="8766019" cy="0"/>
          </a:xfrm>
          <a:prstGeom prst="line">
            <a:avLst/>
          </a:prstGeom>
          <a:ln w="47625" cap="flat">
            <a:solidFill>
              <a:srgbClr val="000000"/>
            </a:solidFill>
            <a:prstDash val="solid"/>
            <a:headEnd type="none" w="sm" len="sm"/>
            <a:tailEnd type="none" w="sm" len="sm"/>
          </a:ln>
        </p:spPr>
      </p:sp>
      <p:sp>
        <p:nvSpPr>
          <p:cNvPr id="3" name="AutoShape 3"/>
          <p:cNvSpPr/>
          <p:nvPr/>
        </p:nvSpPr>
        <p:spPr>
          <a:xfrm>
            <a:off x="9144000" y="8428111"/>
            <a:ext cx="8746969" cy="0"/>
          </a:xfrm>
          <a:prstGeom prst="line">
            <a:avLst/>
          </a:prstGeom>
          <a:ln w="47625" cap="flat">
            <a:solidFill>
              <a:srgbClr val="000000"/>
            </a:solidFill>
            <a:prstDash val="solid"/>
            <a:headEnd type="none" w="sm" len="sm"/>
            <a:tailEnd type="none" w="sm" len="sm"/>
          </a:ln>
        </p:spPr>
      </p:sp>
      <p:sp>
        <p:nvSpPr>
          <p:cNvPr id="4" name="AutoShape 4"/>
          <p:cNvSpPr/>
          <p:nvPr/>
        </p:nvSpPr>
        <p:spPr>
          <a:xfrm rot="-5400000">
            <a:off x="6187433" y="5425783"/>
            <a:ext cx="5960758" cy="0"/>
          </a:xfrm>
          <a:prstGeom prst="line">
            <a:avLst/>
          </a:prstGeom>
          <a:ln w="47625" cap="flat">
            <a:solidFill>
              <a:srgbClr val="000000"/>
            </a:solidFill>
            <a:prstDash val="solid"/>
            <a:headEnd type="none" w="sm" len="sm"/>
            <a:tailEnd type="none" w="sm" len="sm"/>
          </a:ln>
        </p:spPr>
      </p:sp>
      <p:sp>
        <p:nvSpPr>
          <p:cNvPr id="5" name="AutoShape 5"/>
          <p:cNvSpPr/>
          <p:nvPr/>
        </p:nvSpPr>
        <p:spPr>
          <a:xfrm rot="-5400000">
            <a:off x="14920840" y="5456532"/>
            <a:ext cx="5930734" cy="0"/>
          </a:xfrm>
          <a:prstGeom prst="line">
            <a:avLst/>
          </a:prstGeom>
          <a:ln w="47625" cap="flat">
            <a:solidFill>
              <a:srgbClr val="000000"/>
            </a:solidFill>
            <a:prstDash val="solid"/>
            <a:headEnd type="none" w="sm" len="sm"/>
            <a:tailEnd type="none" w="sm" len="sm"/>
          </a:ln>
        </p:spPr>
      </p:sp>
      <p:sp>
        <p:nvSpPr>
          <p:cNvPr id="6" name="TextBox 6"/>
          <p:cNvSpPr txBox="1"/>
          <p:nvPr/>
        </p:nvSpPr>
        <p:spPr>
          <a:xfrm>
            <a:off x="0" y="469790"/>
            <a:ext cx="7987629" cy="1513235"/>
          </a:xfrm>
          <a:prstGeom prst="rect">
            <a:avLst/>
          </a:prstGeom>
        </p:spPr>
        <p:txBody>
          <a:bodyPr lIns="0" tIns="0" rIns="0" bIns="0" rtlCol="0" anchor="t">
            <a:spAutoFit/>
          </a:bodyPr>
          <a:lstStyle/>
          <a:p>
            <a:pPr algn="ctr">
              <a:lnSpc>
                <a:spcPts val="11756"/>
              </a:lnSpc>
            </a:pPr>
            <a:r>
              <a:rPr lang="en-US" sz="8800" spc="554" dirty="0">
                <a:solidFill>
                  <a:srgbClr val="5A3756"/>
                </a:solidFill>
                <a:latin typeface="SignPainter-HouseScript" panose="02000006070000020004" pitchFamily="2" charset="0"/>
              </a:rPr>
              <a:t>"Fingerprint" </a:t>
            </a:r>
          </a:p>
        </p:txBody>
      </p:sp>
      <p:sp>
        <p:nvSpPr>
          <p:cNvPr id="7" name="TextBox 7"/>
          <p:cNvSpPr txBox="1"/>
          <p:nvPr/>
        </p:nvSpPr>
        <p:spPr>
          <a:xfrm>
            <a:off x="1676400" y="1695556"/>
            <a:ext cx="10053990" cy="387985"/>
          </a:xfrm>
          <a:prstGeom prst="rect">
            <a:avLst/>
          </a:prstGeom>
        </p:spPr>
        <p:txBody>
          <a:bodyPr lIns="0" tIns="0" rIns="0" bIns="0" rtlCol="0" anchor="t">
            <a:spAutoFit/>
          </a:bodyPr>
          <a:lstStyle/>
          <a:p>
            <a:pPr algn="ctr">
              <a:lnSpc>
                <a:spcPts val="3079"/>
              </a:lnSpc>
            </a:pPr>
            <a:r>
              <a:rPr lang="en-US" sz="2799" dirty="0">
                <a:solidFill>
                  <a:srgbClr val="191919"/>
                </a:solidFill>
                <a:latin typeface="Montserrat Semi-Bold"/>
              </a:rPr>
              <a:t>RESEARCH</a:t>
            </a:r>
          </a:p>
        </p:txBody>
      </p:sp>
      <p:sp>
        <p:nvSpPr>
          <p:cNvPr id="8" name="TextBox 8"/>
          <p:cNvSpPr txBox="1"/>
          <p:nvPr/>
        </p:nvSpPr>
        <p:spPr>
          <a:xfrm>
            <a:off x="416853" y="2373966"/>
            <a:ext cx="8474167" cy="7359650"/>
          </a:xfrm>
          <a:prstGeom prst="rect">
            <a:avLst/>
          </a:prstGeom>
        </p:spPr>
        <p:txBody>
          <a:bodyPr lIns="0" tIns="0" rIns="0" bIns="0" rtlCol="0" anchor="t">
            <a:spAutoFit/>
          </a:bodyPr>
          <a:lstStyle/>
          <a:p>
            <a:pPr marL="539751" lvl="1" indent="-269876">
              <a:lnSpc>
                <a:spcPts val="3250"/>
              </a:lnSpc>
              <a:buFont typeface="Arial"/>
              <a:buChar char="•"/>
            </a:pPr>
            <a:r>
              <a:rPr lang="en-US" sz="2500" dirty="0">
                <a:solidFill>
                  <a:srgbClr val="191919"/>
                </a:solidFill>
                <a:latin typeface="Montserrat"/>
              </a:rPr>
              <a:t>In 2015, Dr. Roger Boulton, Professor of Viticulture and Enology at UC Davis prepared an elemental analysis to study wines from the 6 neighborhoods to determine whether there were scientific differences in the juice</a:t>
            </a:r>
          </a:p>
          <a:p>
            <a:pPr>
              <a:lnSpc>
                <a:spcPts val="3250"/>
              </a:lnSpc>
            </a:pPr>
            <a:endParaRPr lang="en-US" sz="2500" dirty="0">
              <a:solidFill>
                <a:srgbClr val="191919"/>
              </a:solidFill>
              <a:latin typeface="Montserrat"/>
            </a:endParaRPr>
          </a:p>
          <a:p>
            <a:pPr marL="539751" lvl="1" indent="-269876">
              <a:lnSpc>
                <a:spcPts val="3250"/>
              </a:lnSpc>
              <a:buFont typeface="Arial"/>
              <a:buChar char="•"/>
            </a:pPr>
            <a:r>
              <a:rPr lang="en-US" sz="2500" dirty="0">
                <a:solidFill>
                  <a:srgbClr val="191919"/>
                </a:solidFill>
                <a:latin typeface="Montserrat"/>
              </a:rPr>
              <a:t>In 2019, Dr. Boulton called his findings "the most compelling scientific evidence that I have seen in my 40-year academic career." He found that Pinot Noir from the six neighborhoods had a unique elemental composition, which is reproducible and which he calls a "fingerprint"</a:t>
            </a:r>
          </a:p>
          <a:p>
            <a:pPr>
              <a:lnSpc>
                <a:spcPts val="3250"/>
              </a:lnSpc>
            </a:pPr>
            <a:endParaRPr lang="en-US" sz="2500" dirty="0">
              <a:solidFill>
                <a:srgbClr val="191919"/>
              </a:solidFill>
              <a:latin typeface="Montserrat"/>
            </a:endParaRPr>
          </a:p>
          <a:p>
            <a:pPr marL="539751" lvl="1" indent="-269876">
              <a:lnSpc>
                <a:spcPts val="3250"/>
              </a:lnSpc>
              <a:buFont typeface="Arial"/>
              <a:buChar char="•"/>
            </a:pPr>
            <a:r>
              <a:rPr lang="en-US" sz="2500" dirty="0">
                <a:solidFill>
                  <a:srgbClr val="191919"/>
                </a:solidFill>
                <a:latin typeface="Montserrat"/>
              </a:rPr>
              <a:t>This research removed subjective elements of smelling or tasting and confirmed what growers and winemakers have known for years - that there are characteristics in wines from Russian River that are unique to the area they are grown</a:t>
            </a:r>
          </a:p>
        </p:txBody>
      </p:sp>
      <p:pic>
        <p:nvPicPr>
          <p:cNvPr id="9" name="Picture 9"/>
          <p:cNvPicPr>
            <a:picLocks noChangeAspect="1"/>
          </p:cNvPicPr>
          <p:nvPr/>
        </p:nvPicPr>
        <p:blipFill>
          <a:blip r:embed="rId2"/>
          <a:srcRect/>
          <a:stretch>
            <a:fillRect/>
          </a:stretch>
        </p:blipFill>
        <p:spPr>
          <a:xfrm>
            <a:off x="9313743" y="3110382"/>
            <a:ext cx="8426533" cy="4739925"/>
          </a:xfrm>
          <a:prstGeom prst="rect">
            <a:avLst/>
          </a:prstGeom>
        </p:spPr>
      </p:pic>
    </p:spTree>
    <p:extLst>
      <p:ext uri="{BB962C8B-B14F-4D97-AF65-F5344CB8AC3E}">
        <p14:creationId xmlns:p14="http://schemas.microsoft.com/office/powerpoint/2010/main" val="1458472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440518" y="2277084"/>
            <a:ext cx="2529122" cy="2529112"/>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extLst>
                  <a:ext uri="{28A0092B-C50C-407E-A947-70E740481C1C}">
                    <a14:useLocalDpi xmlns:a14="http://schemas.microsoft.com/office/drawing/2010/main"/>
                  </a:ext>
                </a:extLst>
              </a:blip>
              <a:stretch>
                <a:fillRect/>
              </a:stretch>
            </a:blipFill>
          </p:spPr>
        </p:sp>
      </p:grpSp>
      <p:grpSp>
        <p:nvGrpSpPr>
          <p:cNvPr id="4" name="Group 4"/>
          <p:cNvGrpSpPr>
            <a:grpSpLocks noChangeAspect="1"/>
          </p:cNvGrpSpPr>
          <p:nvPr/>
        </p:nvGrpSpPr>
        <p:grpSpPr>
          <a:xfrm>
            <a:off x="7696026" y="2277084"/>
            <a:ext cx="2529122" cy="2529112"/>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extLst>
                  <a:ext uri="{28A0092B-C50C-407E-A947-70E740481C1C}">
                    <a14:useLocalDpi xmlns:a14="http://schemas.microsoft.com/office/drawing/2010/main"/>
                  </a:ext>
                </a:extLst>
              </a:blip>
              <a:stretch>
                <a:fillRect/>
              </a:stretch>
            </a:blipFill>
          </p:spPr>
        </p:sp>
      </p:grpSp>
      <p:grpSp>
        <p:nvGrpSpPr>
          <p:cNvPr id="6" name="Group 6"/>
          <p:cNvGrpSpPr>
            <a:grpSpLocks noChangeAspect="1"/>
          </p:cNvGrpSpPr>
          <p:nvPr/>
        </p:nvGrpSpPr>
        <p:grpSpPr>
          <a:xfrm>
            <a:off x="2659439" y="2277084"/>
            <a:ext cx="2529122" cy="2529112"/>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extLst>
                  <a:ext uri="{28A0092B-C50C-407E-A947-70E740481C1C}">
                    <a14:useLocalDpi xmlns:a14="http://schemas.microsoft.com/office/drawing/2010/main"/>
                  </a:ext>
                </a:extLst>
              </a:blip>
              <a:stretch>
                <a:fillRect/>
              </a:stretch>
            </a:blipFill>
          </p:spPr>
        </p:sp>
      </p:grpSp>
      <p:sp>
        <p:nvSpPr>
          <p:cNvPr id="8" name="TextBox 8"/>
          <p:cNvSpPr txBox="1"/>
          <p:nvPr/>
        </p:nvSpPr>
        <p:spPr>
          <a:xfrm>
            <a:off x="11550915" y="5170805"/>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Santa Rosa Plains</a:t>
            </a:r>
          </a:p>
        </p:txBody>
      </p:sp>
      <p:sp>
        <p:nvSpPr>
          <p:cNvPr id="9" name="TextBox 9"/>
          <p:cNvSpPr txBox="1"/>
          <p:nvPr/>
        </p:nvSpPr>
        <p:spPr>
          <a:xfrm>
            <a:off x="6806423" y="5170805"/>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Middle Reach</a:t>
            </a:r>
          </a:p>
        </p:txBody>
      </p:sp>
      <p:sp>
        <p:nvSpPr>
          <p:cNvPr id="10" name="TextBox 10"/>
          <p:cNvSpPr txBox="1"/>
          <p:nvPr/>
        </p:nvSpPr>
        <p:spPr>
          <a:xfrm>
            <a:off x="1597479" y="5170805"/>
            <a:ext cx="4653042"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Eastern Hills</a:t>
            </a:r>
          </a:p>
        </p:txBody>
      </p:sp>
      <p:grpSp>
        <p:nvGrpSpPr>
          <p:cNvPr id="12" name="Group 12"/>
          <p:cNvGrpSpPr>
            <a:grpSpLocks noChangeAspect="1"/>
          </p:cNvGrpSpPr>
          <p:nvPr/>
        </p:nvGrpSpPr>
        <p:grpSpPr>
          <a:xfrm>
            <a:off x="2659439" y="6085814"/>
            <a:ext cx="2529122" cy="2529112"/>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extLst>
                  <a:ext uri="{28A0092B-C50C-407E-A947-70E740481C1C}">
                    <a14:useLocalDpi xmlns:a14="http://schemas.microsoft.com/office/drawing/2010/main"/>
                  </a:ext>
                </a:extLst>
              </a:blip>
              <a:stretch>
                <a:fillRect/>
              </a:stretch>
            </a:blipFill>
          </p:spPr>
        </p:sp>
      </p:grpSp>
      <p:grpSp>
        <p:nvGrpSpPr>
          <p:cNvPr id="14" name="Group 14"/>
          <p:cNvGrpSpPr>
            <a:grpSpLocks noChangeAspect="1"/>
          </p:cNvGrpSpPr>
          <p:nvPr/>
        </p:nvGrpSpPr>
        <p:grpSpPr>
          <a:xfrm>
            <a:off x="7696026" y="6085814"/>
            <a:ext cx="2529122" cy="2529112"/>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extLst>
                  <a:ext uri="{28A0092B-C50C-407E-A947-70E740481C1C}">
                    <a14:useLocalDpi xmlns:a14="http://schemas.microsoft.com/office/drawing/2010/main"/>
                  </a:ext>
                </a:extLst>
              </a:blip>
              <a:stretch>
                <a:fillRect/>
              </a:stretch>
            </a:blipFill>
          </p:spPr>
        </p:sp>
      </p:grpSp>
      <p:grpSp>
        <p:nvGrpSpPr>
          <p:cNvPr id="16" name="Group 16"/>
          <p:cNvGrpSpPr>
            <a:grpSpLocks noChangeAspect="1"/>
          </p:cNvGrpSpPr>
          <p:nvPr/>
        </p:nvGrpSpPr>
        <p:grpSpPr>
          <a:xfrm>
            <a:off x="12716404" y="6085814"/>
            <a:ext cx="2529122" cy="2529112"/>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extLst>
                  <a:ext uri="{28A0092B-C50C-407E-A947-70E740481C1C}">
                    <a14:useLocalDpi xmlns:a14="http://schemas.microsoft.com/office/drawing/2010/main"/>
                  </a:ext>
                </a:extLst>
              </a:blip>
              <a:stretch>
                <a:fillRect/>
              </a:stretch>
            </a:blipFill>
          </p:spPr>
        </p:sp>
      </p:grpSp>
      <p:sp>
        <p:nvSpPr>
          <p:cNvPr id="18" name="TextBox 18"/>
          <p:cNvSpPr txBox="1"/>
          <p:nvPr/>
        </p:nvSpPr>
        <p:spPr>
          <a:xfrm>
            <a:off x="1769836" y="8979535"/>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Laguna Ridge</a:t>
            </a:r>
          </a:p>
        </p:txBody>
      </p:sp>
      <p:sp>
        <p:nvSpPr>
          <p:cNvPr id="19" name="TextBox 19"/>
          <p:cNvSpPr txBox="1"/>
          <p:nvPr/>
        </p:nvSpPr>
        <p:spPr>
          <a:xfrm>
            <a:off x="6806423" y="8979535"/>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Green Valley</a:t>
            </a:r>
          </a:p>
        </p:txBody>
      </p:sp>
      <p:sp>
        <p:nvSpPr>
          <p:cNvPr id="20" name="TextBox 20"/>
          <p:cNvSpPr txBox="1"/>
          <p:nvPr/>
        </p:nvSpPr>
        <p:spPr>
          <a:xfrm>
            <a:off x="11654444" y="8979535"/>
            <a:ext cx="4653042"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Sebastopol Hills</a:t>
            </a:r>
          </a:p>
        </p:txBody>
      </p:sp>
      <p:pic>
        <p:nvPicPr>
          <p:cNvPr id="22" name="Picture 21">
            <a:extLst>
              <a:ext uri="{FF2B5EF4-FFF2-40B4-BE49-F238E27FC236}">
                <a16:creationId xmlns:a16="http://schemas.microsoft.com/office/drawing/2014/main" id="{6D6CC009-2796-B0F8-ADB6-27A71CDC616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400550" y="420214"/>
            <a:ext cx="9486900" cy="19304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440518" y="2277084"/>
            <a:ext cx="2529122" cy="2529112"/>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extLst>
                  <a:ext uri="{28A0092B-C50C-407E-A947-70E740481C1C}">
                    <a14:useLocalDpi xmlns:a14="http://schemas.microsoft.com/office/drawing/2010/main"/>
                  </a:ext>
                </a:extLst>
              </a:blip>
              <a:stretch>
                <a:fillRect/>
              </a:stretch>
            </a:blipFill>
          </p:spPr>
        </p:sp>
      </p:grpSp>
      <p:grpSp>
        <p:nvGrpSpPr>
          <p:cNvPr id="4" name="Group 4"/>
          <p:cNvGrpSpPr>
            <a:grpSpLocks noChangeAspect="1"/>
          </p:cNvGrpSpPr>
          <p:nvPr/>
        </p:nvGrpSpPr>
        <p:grpSpPr>
          <a:xfrm>
            <a:off x="7696026" y="2277084"/>
            <a:ext cx="2529122" cy="2529112"/>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extLst>
                  <a:ext uri="{28A0092B-C50C-407E-A947-70E740481C1C}">
                    <a14:useLocalDpi xmlns:a14="http://schemas.microsoft.com/office/drawing/2010/main"/>
                  </a:ext>
                </a:extLst>
              </a:blip>
              <a:stretch>
                <a:fillRect/>
              </a:stretch>
            </a:blipFill>
          </p:spPr>
        </p:sp>
      </p:grpSp>
      <p:grpSp>
        <p:nvGrpSpPr>
          <p:cNvPr id="6" name="Group 6"/>
          <p:cNvGrpSpPr>
            <a:grpSpLocks noChangeAspect="1"/>
          </p:cNvGrpSpPr>
          <p:nvPr/>
        </p:nvGrpSpPr>
        <p:grpSpPr>
          <a:xfrm>
            <a:off x="2659439" y="2277084"/>
            <a:ext cx="2529122" cy="2529112"/>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extLst>
                  <a:ext uri="{28A0092B-C50C-407E-A947-70E740481C1C}">
                    <a14:useLocalDpi xmlns:a14="http://schemas.microsoft.com/office/drawing/2010/main"/>
                  </a:ext>
                </a:extLst>
              </a:blip>
              <a:stretch>
                <a:fillRect/>
              </a:stretch>
            </a:blipFill>
          </p:spPr>
        </p:sp>
      </p:grpSp>
      <p:sp>
        <p:nvSpPr>
          <p:cNvPr id="8" name="TextBox 8"/>
          <p:cNvSpPr txBox="1"/>
          <p:nvPr/>
        </p:nvSpPr>
        <p:spPr>
          <a:xfrm>
            <a:off x="11550915" y="5170805"/>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Santa Rosa Plains</a:t>
            </a:r>
          </a:p>
        </p:txBody>
      </p:sp>
      <p:sp>
        <p:nvSpPr>
          <p:cNvPr id="9" name="TextBox 9"/>
          <p:cNvSpPr txBox="1"/>
          <p:nvPr/>
        </p:nvSpPr>
        <p:spPr>
          <a:xfrm>
            <a:off x="6806423" y="5170805"/>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Middle Reach</a:t>
            </a:r>
          </a:p>
        </p:txBody>
      </p:sp>
      <p:sp>
        <p:nvSpPr>
          <p:cNvPr id="10" name="TextBox 10"/>
          <p:cNvSpPr txBox="1"/>
          <p:nvPr/>
        </p:nvSpPr>
        <p:spPr>
          <a:xfrm>
            <a:off x="1597479" y="5170805"/>
            <a:ext cx="4653042"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Eastern Hills</a:t>
            </a:r>
          </a:p>
        </p:txBody>
      </p:sp>
      <p:sp>
        <p:nvSpPr>
          <p:cNvPr id="11" name="TextBox 11"/>
          <p:cNvSpPr txBox="1"/>
          <p:nvPr/>
        </p:nvSpPr>
        <p:spPr>
          <a:xfrm>
            <a:off x="4399508" y="646586"/>
            <a:ext cx="9488983" cy="1165704"/>
          </a:xfrm>
          <a:prstGeom prst="rect">
            <a:avLst/>
          </a:prstGeom>
        </p:spPr>
        <p:txBody>
          <a:bodyPr lIns="0" tIns="0" rIns="0" bIns="0" rtlCol="0" anchor="t">
            <a:spAutoFit/>
          </a:bodyPr>
          <a:lstStyle/>
          <a:p>
            <a:pPr algn="ctr">
              <a:lnSpc>
                <a:spcPts val="8640"/>
              </a:lnSpc>
            </a:pPr>
            <a:r>
              <a:rPr lang="en-US" sz="8800" dirty="0">
                <a:solidFill>
                  <a:srgbClr val="191919"/>
                </a:solidFill>
                <a:latin typeface="SignPainter-HouseScript" panose="02000006070000020004" pitchFamily="2" charset="0"/>
              </a:rPr>
              <a:t>The Six Neighborhoods</a:t>
            </a:r>
          </a:p>
        </p:txBody>
      </p:sp>
      <p:grpSp>
        <p:nvGrpSpPr>
          <p:cNvPr id="12" name="Group 12"/>
          <p:cNvGrpSpPr>
            <a:grpSpLocks noChangeAspect="1"/>
          </p:cNvGrpSpPr>
          <p:nvPr/>
        </p:nvGrpSpPr>
        <p:grpSpPr>
          <a:xfrm>
            <a:off x="2659439" y="6085814"/>
            <a:ext cx="2529122" cy="2529112"/>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extLst>
                  <a:ext uri="{28A0092B-C50C-407E-A947-70E740481C1C}">
                    <a14:useLocalDpi xmlns:a14="http://schemas.microsoft.com/office/drawing/2010/main"/>
                  </a:ext>
                </a:extLst>
              </a:blip>
              <a:stretch>
                <a:fillRect/>
              </a:stretch>
            </a:blipFill>
          </p:spPr>
        </p:sp>
      </p:grpSp>
      <p:grpSp>
        <p:nvGrpSpPr>
          <p:cNvPr id="14" name="Group 14"/>
          <p:cNvGrpSpPr>
            <a:grpSpLocks noChangeAspect="1"/>
          </p:cNvGrpSpPr>
          <p:nvPr/>
        </p:nvGrpSpPr>
        <p:grpSpPr>
          <a:xfrm>
            <a:off x="7696026" y="6085814"/>
            <a:ext cx="2529122" cy="2529112"/>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extLst>
                  <a:ext uri="{28A0092B-C50C-407E-A947-70E740481C1C}">
                    <a14:useLocalDpi xmlns:a14="http://schemas.microsoft.com/office/drawing/2010/main"/>
                  </a:ext>
                </a:extLst>
              </a:blip>
              <a:stretch>
                <a:fillRect/>
              </a:stretch>
            </a:blipFill>
          </p:spPr>
        </p:sp>
      </p:grpSp>
      <p:grpSp>
        <p:nvGrpSpPr>
          <p:cNvPr id="16" name="Group 16"/>
          <p:cNvGrpSpPr>
            <a:grpSpLocks noChangeAspect="1"/>
          </p:cNvGrpSpPr>
          <p:nvPr/>
        </p:nvGrpSpPr>
        <p:grpSpPr>
          <a:xfrm>
            <a:off x="12716404" y="6085814"/>
            <a:ext cx="2529122" cy="2529112"/>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extLst>
                  <a:ext uri="{28A0092B-C50C-407E-A947-70E740481C1C}">
                    <a14:useLocalDpi xmlns:a14="http://schemas.microsoft.com/office/drawing/2010/main"/>
                  </a:ext>
                </a:extLst>
              </a:blip>
              <a:stretch>
                <a:fillRect/>
              </a:stretch>
            </a:blipFill>
          </p:spPr>
        </p:sp>
      </p:grpSp>
      <p:sp>
        <p:nvSpPr>
          <p:cNvPr id="18" name="TextBox 18"/>
          <p:cNvSpPr txBox="1"/>
          <p:nvPr/>
        </p:nvSpPr>
        <p:spPr>
          <a:xfrm>
            <a:off x="1769836" y="8979535"/>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Laguna Ridge</a:t>
            </a:r>
          </a:p>
        </p:txBody>
      </p:sp>
      <p:sp>
        <p:nvSpPr>
          <p:cNvPr id="19" name="TextBox 19"/>
          <p:cNvSpPr txBox="1"/>
          <p:nvPr/>
        </p:nvSpPr>
        <p:spPr>
          <a:xfrm>
            <a:off x="6806423" y="8979535"/>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Green Valley</a:t>
            </a:r>
          </a:p>
        </p:txBody>
      </p:sp>
      <p:sp>
        <p:nvSpPr>
          <p:cNvPr id="20" name="TextBox 20"/>
          <p:cNvSpPr txBox="1"/>
          <p:nvPr/>
        </p:nvSpPr>
        <p:spPr>
          <a:xfrm>
            <a:off x="11654444" y="8979535"/>
            <a:ext cx="4653042"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Sebastopol Hills</a:t>
            </a:r>
          </a:p>
        </p:txBody>
      </p:sp>
    </p:spTree>
    <p:extLst>
      <p:ext uri="{BB962C8B-B14F-4D97-AF65-F5344CB8AC3E}">
        <p14:creationId xmlns:p14="http://schemas.microsoft.com/office/powerpoint/2010/main" val="1568394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200069" y="1714500"/>
            <a:ext cx="8273015" cy="8536882"/>
          </a:xfrm>
          <a:prstGeom prst="rect">
            <a:avLst/>
          </a:prstGeom>
        </p:spPr>
      </p:pic>
      <p:pic>
        <p:nvPicPr>
          <p:cNvPr id="3" name="Picture 3"/>
          <p:cNvPicPr>
            <a:picLocks noChangeAspect="1"/>
          </p:cNvPicPr>
          <p:nvPr/>
        </p:nvPicPr>
        <p:blipFill>
          <a:blip r:embed="rId5"/>
          <a:srcRect/>
          <a:stretch>
            <a:fillRect/>
          </a:stretch>
        </p:blipFill>
        <p:spPr>
          <a:xfrm>
            <a:off x="10774954" y="1407546"/>
            <a:ext cx="6331402" cy="7471907"/>
          </a:xfrm>
          <a:prstGeom prst="rect">
            <a:avLst/>
          </a:prstGeom>
        </p:spPr>
      </p:pic>
      <p:sp>
        <p:nvSpPr>
          <p:cNvPr id="4" name="TextBox 4"/>
          <p:cNvSpPr txBox="1"/>
          <p:nvPr/>
        </p:nvSpPr>
        <p:spPr>
          <a:xfrm>
            <a:off x="457200" y="305335"/>
            <a:ext cx="7987629" cy="1513235"/>
          </a:xfrm>
          <a:prstGeom prst="rect">
            <a:avLst/>
          </a:prstGeom>
        </p:spPr>
        <p:txBody>
          <a:bodyPr lIns="0" tIns="0" rIns="0" bIns="0" rtlCol="0" anchor="t">
            <a:spAutoFit/>
          </a:bodyPr>
          <a:lstStyle/>
          <a:p>
            <a:pPr algn="ctr">
              <a:lnSpc>
                <a:spcPts val="11756"/>
              </a:lnSpc>
            </a:pPr>
            <a:r>
              <a:rPr lang="en-US" sz="8800" spc="554" dirty="0">
                <a:solidFill>
                  <a:srgbClr val="5A3756"/>
                </a:solidFill>
                <a:latin typeface="SignPainter-HouseScript" panose="02000006070000020004" pitchFamily="2" charset="0"/>
                <a:cs typeface="Tenorite Display" panose="020F0502020204030204" pitchFamily="34" charset="0"/>
              </a:rPr>
              <a:t>Eastern Hills</a:t>
            </a:r>
          </a:p>
        </p:txBody>
      </p:sp>
      <p:sp>
        <p:nvSpPr>
          <p:cNvPr id="5" name="TextBox 5"/>
          <p:cNvSpPr txBox="1"/>
          <p:nvPr/>
        </p:nvSpPr>
        <p:spPr>
          <a:xfrm>
            <a:off x="1568918" y="4091075"/>
            <a:ext cx="7189799" cy="3131185"/>
          </a:xfrm>
          <a:prstGeom prst="rect">
            <a:avLst/>
          </a:prstGeom>
        </p:spPr>
        <p:txBody>
          <a:bodyPr lIns="0" tIns="0" rIns="0" bIns="0" rtlCol="0" anchor="t">
            <a:spAutoFit/>
          </a:bodyPr>
          <a:lstStyle/>
          <a:p>
            <a:pPr algn="ctr">
              <a:lnSpc>
                <a:spcPts val="4159"/>
              </a:lnSpc>
            </a:pPr>
            <a:r>
              <a:rPr lang="en-US" sz="3199" dirty="0">
                <a:solidFill>
                  <a:srgbClr val="191919"/>
                </a:solidFill>
                <a:latin typeface="Montserrat Bold"/>
              </a:rPr>
              <a:t>Following the western edge of the Mayacamas Mountain range, this is the easternmost neighborhood</a:t>
            </a:r>
          </a:p>
          <a:p>
            <a:pPr algn="ctr">
              <a:lnSpc>
                <a:spcPts val="4159"/>
              </a:lnSpc>
            </a:pPr>
            <a:endParaRPr lang="en-US" sz="3199" dirty="0">
              <a:solidFill>
                <a:srgbClr val="191919"/>
              </a:solidFill>
              <a:latin typeface="Montserrat Bold"/>
            </a:endParaRPr>
          </a:p>
          <a:p>
            <a:pPr algn="ctr">
              <a:lnSpc>
                <a:spcPts val="4159"/>
              </a:lnSpc>
            </a:pPr>
            <a:r>
              <a:rPr lang="en-US" sz="3199" dirty="0">
                <a:solidFill>
                  <a:srgbClr val="191919"/>
                </a:solidFill>
                <a:latin typeface="Montserrat Bold"/>
              </a:rPr>
              <a:t>Stretches East of the 101 freeway and the town of Windsor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628870" y="3356436"/>
            <a:ext cx="2529122" cy="2529112"/>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extLst>
                  <a:ext uri="{28A0092B-C50C-407E-A947-70E740481C1C}">
                    <a14:useLocalDpi xmlns:a14="http://schemas.microsoft.com/office/drawing/2010/main"/>
                  </a:ext>
                </a:extLst>
              </a:blip>
              <a:stretch>
                <a:fillRect/>
              </a:stretch>
            </a:blipFill>
          </p:spPr>
        </p:sp>
      </p:grpSp>
      <p:grpSp>
        <p:nvGrpSpPr>
          <p:cNvPr id="4" name="Group 4"/>
          <p:cNvGrpSpPr>
            <a:grpSpLocks noChangeAspect="1"/>
          </p:cNvGrpSpPr>
          <p:nvPr/>
        </p:nvGrpSpPr>
        <p:grpSpPr>
          <a:xfrm>
            <a:off x="7665457" y="3356436"/>
            <a:ext cx="2529122" cy="2529112"/>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extLst>
                  <a:ext uri="{28A0092B-C50C-407E-A947-70E740481C1C}">
                    <a14:useLocalDpi xmlns:a14="http://schemas.microsoft.com/office/drawing/2010/main"/>
                  </a:ext>
                </a:extLst>
              </a:blip>
              <a:stretch>
                <a:fillRect/>
              </a:stretch>
            </a:blipFill>
          </p:spPr>
        </p:sp>
      </p:grpSp>
      <p:grpSp>
        <p:nvGrpSpPr>
          <p:cNvPr id="6" name="Group 6"/>
          <p:cNvGrpSpPr>
            <a:grpSpLocks noChangeAspect="1"/>
          </p:cNvGrpSpPr>
          <p:nvPr/>
        </p:nvGrpSpPr>
        <p:grpSpPr>
          <a:xfrm>
            <a:off x="12763182" y="3356436"/>
            <a:ext cx="2529122" cy="2529112"/>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extLst>
                  <a:ext uri="{28A0092B-C50C-407E-A947-70E740481C1C}">
                    <a14:useLocalDpi xmlns:a14="http://schemas.microsoft.com/office/drawing/2010/main"/>
                  </a:ext>
                </a:extLst>
              </a:blip>
              <a:stretch>
                <a:fillRect/>
              </a:stretch>
            </a:blipFill>
          </p:spPr>
        </p:sp>
      </p:grpSp>
      <p:sp>
        <p:nvSpPr>
          <p:cNvPr id="8" name="TextBox 8"/>
          <p:cNvSpPr txBox="1"/>
          <p:nvPr/>
        </p:nvSpPr>
        <p:spPr>
          <a:xfrm>
            <a:off x="1769836" y="6478249"/>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Warm Climate</a:t>
            </a:r>
          </a:p>
        </p:txBody>
      </p:sp>
      <p:sp>
        <p:nvSpPr>
          <p:cNvPr id="9" name="TextBox 9"/>
          <p:cNvSpPr txBox="1"/>
          <p:nvPr/>
        </p:nvSpPr>
        <p:spPr>
          <a:xfrm>
            <a:off x="1769836" y="7226467"/>
            <a:ext cx="4308327" cy="1035050"/>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Eastern Hills has the least fog influence and the warmest climate due to afternoon sun</a:t>
            </a:r>
          </a:p>
        </p:txBody>
      </p:sp>
      <p:sp>
        <p:nvSpPr>
          <p:cNvPr id="10" name="TextBox 10"/>
          <p:cNvSpPr txBox="1"/>
          <p:nvPr/>
        </p:nvSpPr>
        <p:spPr>
          <a:xfrm>
            <a:off x="6806423" y="6478249"/>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Diverse Soils</a:t>
            </a:r>
          </a:p>
        </p:txBody>
      </p:sp>
      <p:sp>
        <p:nvSpPr>
          <p:cNvPr id="11" name="TextBox 11"/>
          <p:cNvSpPr txBox="1"/>
          <p:nvPr/>
        </p:nvSpPr>
        <p:spPr>
          <a:xfrm>
            <a:off x="6806423" y="7226467"/>
            <a:ext cx="4308327" cy="1387475"/>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This region may have the most diversity in soils, with both volcanic and sedimentary soils represented</a:t>
            </a:r>
          </a:p>
        </p:txBody>
      </p:sp>
      <p:sp>
        <p:nvSpPr>
          <p:cNvPr id="12" name="TextBox 12"/>
          <p:cNvSpPr txBox="1"/>
          <p:nvPr/>
        </p:nvSpPr>
        <p:spPr>
          <a:xfrm>
            <a:off x="11902123" y="6478249"/>
            <a:ext cx="4653042"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Bold Wines</a:t>
            </a:r>
          </a:p>
        </p:txBody>
      </p:sp>
      <p:sp>
        <p:nvSpPr>
          <p:cNvPr id="13" name="TextBox 13"/>
          <p:cNvSpPr txBox="1"/>
          <p:nvPr/>
        </p:nvSpPr>
        <p:spPr>
          <a:xfrm>
            <a:off x="12074480" y="7226467"/>
            <a:ext cx="4308327" cy="682625"/>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The wines in this region tend to be deep and bold</a:t>
            </a:r>
          </a:p>
        </p:txBody>
      </p:sp>
      <p:sp>
        <p:nvSpPr>
          <p:cNvPr id="14" name="TextBox 14"/>
          <p:cNvSpPr txBox="1"/>
          <p:nvPr/>
        </p:nvSpPr>
        <p:spPr>
          <a:xfrm>
            <a:off x="4216095" y="571500"/>
            <a:ext cx="9488983" cy="2268570"/>
          </a:xfrm>
          <a:prstGeom prst="rect">
            <a:avLst/>
          </a:prstGeom>
        </p:spPr>
        <p:txBody>
          <a:bodyPr lIns="0" tIns="0" rIns="0" bIns="0" rtlCol="0" anchor="t">
            <a:spAutoFit/>
          </a:bodyPr>
          <a:lstStyle/>
          <a:p>
            <a:pPr algn="ctr">
              <a:lnSpc>
                <a:spcPts val="8640"/>
              </a:lnSpc>
            </a:pPr>
            <a:r>
              <a:rPr lang="en-US" sz="8800" dirty="0">
                <a:solidFill>
                  <a:srgbClr val="191919"/>
                </a:solidFill>
                <a:latin typeface="SignPainter-HouseScript" panose="02000006070000020004" pitchFamily="2" charset="0"/>
              </a:rPr>
              <a:t>Eastern Hills</a:t>
            </a:r>
          </a:p>
          <a:p>
            <a:pPr algn="ctr">
              <a:lnSpc>
                <a:spcPts val="8640"/>
              </a:lnSpc>
            </a:pPr>
            <a:r>
              <a:rPr lang="en-US" sz="8800" dirty="0">
                <a:solidFill>
                  <a:srgbClr val="191919"/>
                </a:solidFill>
                <a:latin typeface="SignPainter-HouseScript" panose="02000006070000020004" pitchFamily="2" charset="0"/>
              </a:rPr>
              <a:t>Fast Facts</a:t>
            </a:r>
          </a:p>
        </p:txBody>
      </p:sp>
      <p:grpSp>
        <p:nvGrpSpPr>
          <p:cNvPr id="15" name="Group 15"/>
          <p:cNvGrpSpPr/>
          <p:nvPr/>
        </p:nvGrpSpPr>
        <p:grpSpPr>
          <a:xfrm>
            <a:off x="3081951" y="1313738"/>
            <a:ext cx="725324" cy="725324"/>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6D9A2"/>
            </a:solidFill>
          </p:spPr>
        </p:sp>
      </p:grpSp>
      <p:grpSp>
        <p:nvGrpSpPr>
          <p:cNvPr id="17" name="Group 17"/>
          <p:cNvGrpSpPr/>
          <p:nvPr/>
        </p:nvGrpSpPr>
        <p:grpSpPr>
          <a:xfrm>
            <a:off x="4040724" y="1313738"/>
            <a:ext cx="725324" cy="725324"/>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6D9A2"/>
            </a:solidFill>
          </p:spPr>
        </p:sp>
      </p:grpSp>
      <p:grpSp>
        <p:nvGrpSpPr>
          <p:cNvPr id="19" name="Group 19"/>
          <p:cNvGrpSpPr/>
          <p:nvPr/>
        </p:nvGrpSpPr>
        <p:grpSpPr>
          <a:xfrm>
            <a:off x="13216264" y="1313738"/>
            <a:ext cx="725324" cy="725324"/>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6D9A2"/>
            </a:solidFill>
          </p:spPr>
        </p:sp>
      </p:grpSp>
      <p:grpSp>
        <p:nvGrpSpPr>
          <p:cNvPr id="21" name="Group 21"/>
          <p:cNvGrpSpPr/>
          <p:nvPr/>
        </p:nvGrpSpPr>
        <p:grpSpPr>
          <a:xfrm>
            <a:off x="14175037" y="1313738"/>
            <a:ext cx="725324" cy="725324"/>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6D9A2"/>
            </a:solidFill>
          </p:spPr>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grpSp>
        <p:nvGrpSpPr>
          <p:cNvPr id="2" name="Group 2"/>
          <p:cNvGrpSpPr/>
          <p:nvPr/>
        </p:nvGrpSpPr>
        <p:grpSpPr>
          <a:xfrm>
            <a:off x="10031678" y="392395"/>
            <a:ext cx="7857930" cy="9444993"/>
            <a:chOff x="0" y="0"/>
            <a:chExt cx="10477240" cy="12593323"/>
          </a:xfrm>
        </p:grpSpPr>
        <p:pic>
          <p:nvPicPr>
            <p:cNvPr id="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10477240" cy="12593323"/>
            </a:xfrm>
            <a:prstGeom prst="rect">
              <a:avLst/>
            </a:prstGeom>
          </p:spPr>
        </p:pic>
      </p:grpSp>
      <p:sp>
        <p:nvSpPr>
          <p:cNvPr id="4" name="TextBox 4"/>
          <p:cNvSpPr txBox="1"/>
          <p:nvPr/>
        </p:nvSpPr>
        <p:spPr>
          <a:xfrm>
            <a:off x="298674" y="373674"/>
            <a:ext cx="7987629" cy="1513235"/>
          </a:xfrm>
          <a:prstGeom prst="rect">
            <a:avLst/>
          </a:prstGeom>
        </p:spPr>
        <p:txBody>
          <a:bodyPr lIns="0" tIns="0" rIns="0" bIns="0" rtlCol="0" anchor="t">
            <a:spAutoFit/>
          </a:bodyPr>
          <a:lstStyle/>
          <a:p>
            <a:pPr algn="ctr">
              <a:lnSpc>
                <a:spcPts val="11756"/>
              </a:lnSpc>
            </a:pPr>
            <a:r>
              <a:rPr lang="en-US" sz="8800" spc="554" dirty="0">
                <a:solidFill>
                  <a:srgbClr val="5A3756"/>
                </a:solidFill>
                <a:latin typeface="SignPainter-HouseScript" panose="02000006070000020004" pitchFamily="2" charset="0"/>
              </a:rPr>
              <a:t>Eastern Hills</a:t>
            </a:r>
          </a:p>
        </p:txBody>
      </p:sp>
      <p:pic>
        <p:nvPicPr>
          <p:cNvPr id="5" name="Picture 5"/>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463103" y="1750118"/>
            <a:ext cx="8273015" cy="8536882"/>
          </a:xfrm>
          <a:prstGeom prst="rect">
            <a:avLst/>
          </a:prstGeom>
        </p:spPr>
      </p:pic>
      <p:sp>
        <p:nvSpPr>
          <p:cNvPr id="6" name="TextBox 6"/>
          <p:cNvSpPr txBox="1"/>
          <p:nvPr/>
        </p:nvSpPr>
        <p:spPr>
          <a:xfrm>
            <a:off x="463103" y="2581423"/>
            <a:ext cx="8680897" cy="5750560"/>
          </a:xfrm>
          <a:prstGeom prst="rect">
            <a:avLst/>
          </a:prstGeom>
        </p:spPr>
        <p:txBody>
          <a:bodyPr lIns="0" tIns="0" rIns="0" bIns="0" rtlCol="0" anchor="t">
            <a:spAutoFit/>
          </a:bodyPr>
          <a:lstStyle/>
          <a:p>
            <a:pPr marL="690877" lvl="1" indent="-345439">
              <a:lnSpc>
                <a:spcPts val="4159"/>
              </a:lnSpc>
              <a:buFont typeface="Arial"/>
              <a:buChar char="•"/>
            </a:pPr>
            <a:r>
              <a:rPr lang="en-US" sz="3199">
                <a:solidFill>
                  <a:srgbClr val="191919"/>
                </a:solidFill>
                <a:latin typeface="Montserrat Bold"/>
              </a:rPr>
              <a:t>Most diverse within itself due to different soil types</a:t>
            </a:r>
          </a:p>
          <a:p>
            <a:pPr>
              <a:lnSpc>
                <a:spcPts val="4159"/>
              </a:lnSpc>
            </a:pPr>
            <a:endParaRPr lang="en-US" sz="3199">
              <a:solidFill>
                <a:srgbClr val="191919"/>
              </a:solidFill>
              <a:latin typeface="Montserrat Bold"/>
            </a:endParaRPr>
          </a:p>
          <a:p>
            <a:pPr marL="690877" lvl="1" indent="-345439">
              <a:lnSpc>
                <a:spcPts val="4159"/>
              </a:lnSpc>
              <a:buFont typeface="Arial"/>
              <a:buChar char="•"/>
            </a:pPr>
            <a:r>
              <a:rPr lang="en-US" sz="3199">
                <a:solidFill>
                  <a:srgbClr val="191919"/>
                </a:solidFill>
                <a:latin typeface="Montserrat Bold"/>
              </a:rPr>
              <a:t>Grapes ripen earlier than other neighborhoods due to the warm influence of the sun</a:t>
            </a:r>
          </a:p>
          <a:p>
            <a:pPr>
              <a:lnSpc>
                <a:spcPts val="4159"/>
              </a:lnSpc>
            </a:pPr>
            <a:endParaRPr lang="en-US" sz="3199">
              <a:solidFill>
                <a:srgbClr val="191919"/>
              </a:solidFill>
              <a:latin typeface="Montserrat Bold"/>
            </a:endParaRPr>
          </a:p>
          <a:p>
            <a:pPr marL="690877" lvl="1" indent="-345439">
              <a:lnSpc>
                <a:spcPts val="4159"/>
              </a:lnSpc>
              <a:buFont typeface="Arial"/>
              <a:buChar char="•"/>
            </a:pPr>
            <a:r>
              <a:rPr lang="en-US" sz="3199">
                <a:solidFill>
                  <a:srgbClr val="191919"/>
                </a:solidFill>
                <a:latin typeface="Montserrat Bold"/>
              </a:rPr>
              <a:t>Pinot Noir from Eastern Hills is characterized by intensity </a:t>
            </a:r>
          </a:p>
          <a:p>
            <a:pPr>
              <a:lnSpc>
                <a:spcPts val="4159"/>
              </a:lnSpc>
            </a:pPr>
            <a:endParaRPr lang="en-US" sz="3199">
              <a:solidFill>
                <a:srgbClr val="191919"/>
              </a:solidFill>
              <a:latin typeface="Montserrat Bold"/>
            </a:endParaRPr>
          </a:p>
          <a:p>
            <a:pPr>
              <a:lnSpc>
                <a:spcPts val="4159"/>
              </a:lnSpc>
            </a:pPr>
            <a:endParaRPr lang="en-US" sz="3199">
              <a:solidFill>
                <a:srgbClr val="191919"/>
              </a:solidFill>
              <a:latin typeface="Montserrat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rgbClr val="F3F5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2801726" y="-94281"/>
            <a:ext cx="7315200" cy="4005072"/>
          </a:xfrm>
          <a:prstGeom prst="rect">
            <a:avLst/>
          </a:prstGeom>
        </p:spPr>
      </p:pic>
      <p:pic>
        <p:nvPicPr>
          <p:cNvPr id="3" name="Picture 3"/>
          <p:cNvPicPr>
            <a:picLocks noChangeAspect="1"/>
          </p:cNvPicPr>
          <p:nvPr/>
        </p:nvPicPr>
        <p:blipFill>
          <a:blip r:embed="rId4"/>
          <a:srcRect/>
          <a:stretch>
            <a:fillRect/>
          </a:stretch>
        </p:blipFill>
        <p:spPr>
          <a:xfrm>
            <a:off x="1028700" y="4139211"/>
            <a:ext cx="7426005" cy="507090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8454705" y="-114300"/>
            <a:ext cx="7315200" cy="4005072"/>
          </a:xfrm>
          <a:prstGeom prst="rect">
            <a:avLst/>
          </a:prstGeom>
        </p:spPr>
      </p:pic>
      <p:sp>
        <p:nvSpPr>
          <p:cNvPr id="5" name="TextBox 5"/>
          <p:cNvSpPr txBox="1"/>
          <p:nvPr/>
        </p:nvSpPr>
        <p:spPr>
          <a:xfrm>
            <a:off x="2647033" y="666775"/>
            <a:ext cx="14639459" cy="1513235"/>
          </a:xfrm>
          <a:prstGeom prst="rect">
            <a:avLst/>
          </a:prstGeom>
        </p:spPr>
        <p:txBody>
          <a:bodyPr lIns="0" tIns="0" rIns="0" bIns="0" rtlCol="0" anchor="t">
            <a:spAutoFit/>
          </a:bodyPr>
          <a:lstStyle/>
          <a:p>
            <a:pPr algn="ctr">
              <a:lnSpc>
                <a:spcPts val="11756"/>
              </a:lnSpc>
            </a:pPr>
            <a:r>
              <a:rPr lang="en-US" sz="8800" spc="554" dirty="0">
                <a:solidFill>
                  <a:srgbClr val="5A3756"/>
                </a:solidFill>
                <a:latin typeface="SignPainter-HouseScript" panose="02000006070000020004" pitchFamily="2" charset="0"/>
              </a:rPr>
              <a:t>Wine 1: Eastern Hills</a:t>
            </a:r>
          </a:p>
        </p:txBody>
      </p:sp>
      <p:sp>
        <p:nvSpPr>
          <p:cNvPr id="6" name="TextBox 6"/>
          <p:cNvSpPr txBox="1"/>
          <p:nvPr/>
        </p:nvSpPr>
        <p:spPr>
          <a:xfrm>
            <a:off x="9448800" y="4144377"/>
            <a:ext cx="8474167" cy="3655060"/>
          </a:xfrm>
          <a:prstGeom prst="rect">
            <a:avLst/>
          </a:prstGeom>
        </p:spPr>
        <p:txBody>
          <a:bodyPr lIns="0" tIns="0" rIns="0" bIns="0" rtlCol="0" anchor="t">
            <a:spAutoFit/>
          </a:bodyPr>
          <a:lstStyle/>
          <a:p>
            <a:pPr marL="690877" lvl="1" indent="-345439">
              <a:lnSpc>
                <a:spcPts val="4159"/>
              </a:lnSpc>
              <a:buFont typeface="Arial"/>
              <a:buChar char="•"/>
            </a:pPr>
            <a:r>
              <a:rPr lang="en-US" sz="3199" dirty="0">
                <a:solidFill>
                  <a:srgbClr val="191919"/>
                </a:solidFill>
                <a:latin typeface="Montserrat Bold"/>
              </a:rPr>
              <a:t>wine info 1</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wine info 2</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wine info 3</a:t>
            </a:r>
          </a:p>
          <a:p>
            <a:pPr>
              <a:lnSpc>
                <a:spcPts val="4159"/>
              </a:lnSpc>
            </a:pPr>
            <a:endParaRPr lang="en-US" sz="3199" dirty="0">
              <a:solidFill>
                <a:srgbClr val="191919"/>
              </a:solidFill>
              <a:latin typeface="Montserrat Bold"/>
            </a:endParaRPr>
          </a:p>
          <a:p>
            <a:pPr>
              <a:lnSpc>
                <a:spcPts val="4159"/>
              </a:lnSpc>
            </a:pPr>
            <a:endParaRPr lang="en-US" sz="3199" dirty="0">
              <a:solidFill>
                <a:srgbClr val="191919"/>
              </a:solidFill>
              <a:latin typeface="Montserrat Bold"/>
            </a:endParaRPr>
          </a:p>
        </p:txBody>
      </p:sp>
      <p:sp>
        <p:nvSpPr>
          <p:cNvPr id="7" name="TextBox 7"/>
          <p:cNvSpPr txBox="1"/>
          <p:nvPr/>
        </p:nvSpPr>
        <p:spPr>
          <a:xfrm>
            <a:off x="4939767" y="2334896"/>
            <a:ext cx="10053990" cy="450215"/>
          </a:xfrm>
          <a:prstGeom prst="rect">
            <a:avLst/>
          </a:prstGeom>
        </p:spPr>
        <p:txBody>
          <a:bodyPr lIns="0" tIns="0" rIns="0" bIns="0" rtlCol="0" anchor="t">
            <a:spAutoFit/>
          </a:bodyPr>
          <a:lstStyle/>
          <a:p>
            <a:pPr algn="ctr">
              <a:lnSpc>
                <a:spcPts val="3519"/>
              </a:lnSpc>
            </a:pPr>
            <a:r>
              <a:rPr lang="en-US" sz="3199">
                <a:solidFill>
                  <a:srgbClr val="191919"/>
                </a:solidFill>
                <a:latin typeface="Montserrat Semi-Bold"/>
              </a:rPr>
              <a:t>Martinelli 2013 Pinot Noir, Moonshine Ranch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sp>
        <p:nvSpPr>
          <p:cNvPr id="2" name="AutoShape 2"/>
          <p:cNvSpPr/>
          <p:nvPr/>
        </p:nvSpPr>
        <p:spPr>
          <a:xfrm>
            <a:off x="9258442" y="180132"/>
            <a:ext cx="8350909" cy="0"/>
          </a:xfrm>
          <a:prstGeom prst="line">
            <a:avLst/>
          </a:prstGeom>
          <a:ln w="47625" cap="flat">
            <a:solidFill>
              <a:srgbClr val="000000"/>
            </a:solidFill>
            <a:prstDash val="solid"/>
            <a:headEnd type="none" w="sm" len="sm"/>
            <a:tailEnd type="none" w="sm" len="sm"/>
          </a:ln>
        </p:spPr>
      </p:sp>
      <p:sp>
        <p:nvSpPr>
          <p:cNvPr id="3" name="AutoShape 3"/>
          <p:cNvSpPr/>
          <p:nvPr/>
        </p:nvSpPr>
        <p:spPr>
          <a:xfrm>
            <a:off x="9282255" y="9997123"/>
            <a:ext cx="8350909" cy="0"/>
          </a:xfrm>
          <a:prstGeom prst="line">
            <a:avLst/>
          </a:prstGeom>
          <a:ln w="47625" cap="flat">
            <a:solidFill>
              <a:srgbClr val="000000"/>
            </a:solidFill>
            <a:prstDash val="solid"/>
            <a:headEnd type="none" w="sm" len="sm"/>
            <a:tailEnd type="none" w="sm" len="sm"/>
          </a:ln>
        </p:spPr>
      </p:sp>
      <p:sp>
        <p:nvSpPr>
          <p:cNvPr id="4" name="AutoShape 4"/>
          <p:cNvSpPr/>
          <p:nvPr/>
        </p:nvSpPr>
        <p:spPr>
          <a:xfrm rot="-5400000">
            <a:off x="4361307" y="5086793"/>
            <a:ext cx="9860946" cy="0"/>
          </a:xfrm>
          <a:prstGeom prst="line">
            <a:avLst/>
          </a:prstGeom>
          <a:ln w="47625" cap="flat">
            <a:solidFill>
              <a:srgbClr val="000000"/>
            </a:solidFill>
            <a:prstDash val="solid"/>
            <a:headEnd type="none" w="sm" len="sm"/>
            <a:tailEnd type="none" w="sm" len="sm"/>
          </a:ln>
        </p:spPr>
      </p:sp>
      <p:sp>
        <p:nvSpPr>
          <p:cNvPr id="5" name="AutoShape 5"/>
          <p:cNvSpPr/>
          <p:nvPr/>
        </p:nvSpPr>
        <p:spPr>
          <a:xfrm rot="-5408338">
            <a:off x="12734696" y="5108713"/>
            <a:ext cx="9817019" cy="0"/>
          </a:xfrm>
          <a:prstGeom prst="line">
            <a:avLst/>
          </a:prstGeom>
          <a:ln w="47625"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656058" y="362163"/>
            <a:ext cx="5555678" cy="949688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0992098" y="3060867"/>
            <a:ext cx="448060" cy="667501"/>
          </a:xfrm>
          <a:prstGeom prst="rect">
            <a:avLst/>
          </a:prstGeom>
        </p:spPr>
      </p:pic>
      <p:sp>
        <p:nvSpPr>
          <p:cNvPr id="9" name="TextBox 9"/>
          <p:cNvSpPr txBox="1"/>
          <p:nvPr/>
        </p:nvSpPr>
        <p:spPr>
          <a:xfrm>
            <a:off x="1028700" y="4321175"/>
            <a:ext cx="8048759" cy="1625600"/>
          </a:xfrm>
          <a:prstGeom prst="rect">
            <a:avLst/>
          </a:prstGeom>
        </p:spPr>
        <p:txBody>
          <a:bodyPr lIns="0" tIns="0" rIns="0" bIns="0" rtlCol="0" anchor="t">
            <a:spAutoFit/>
          </a:bodyPr>
          <a:lstStyle/>
          <a:p>
            <a:pPr marL="539751" lvl="1" indent="-269876">
              <a:lnSpc>
                <a:spcPts val="3250"/>
              </a:lnSpc>
              <a:buFont typeface="Arial"/>
              <a:buChar char="•"/>
            </a:pPr>
            <a:r>
              <a:rPr lang="en-US" sz="2500" dirty="0">
                <a:solidFill>
                  <a:srgbClr val="191919"/>
                </a:solidFill>
                <a:latin typeface="Montserrat"/>
              </a:rPr>
              <a:t>The Russian River Valley is located in Northern California, approximately 55 miles north of San Francisco - just a one-hour drive most days!</a:t>
            </a:r>
          </a:p>
          <a:p>
            <a:pPr>
              <a:lnSpc>
                <a:spcPts val="3250"/>
              </a:lnSpc>
            </a:pPr>
            <a:endParaRPr lang="en-US" sz="2500" dirty="0">
              <a:solidFill>
                <a:srgbClr val="191919"/>
              </a:solidFill>
              <a:latin typeface="Montserrat"/>
            </a:endParaRPr>
          </a:p>
        </p:txBody>
      </p:sp>
      <p:pic>
        <p:nvPicPr>
          <p:cNvPr id="13" name="Picture 12">
            <a:extLst>
              <a:ext uri="{FF2B5EF4-FFF2-40B4-BE49-F238E27FC236}">
                <a16:creationId xmlns:a16="http://schemas.microsoft.com/office/drawing/2014/main" id="{077E088B-FA8E-3DA0-64D1-461586B65FF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2889" y="876300"/>
            <a:ext cx="4707586" cy="158957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rgbClr val="F3F5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2411030" y="-337220"/>
            <a:ext cx="7315200" cy="400507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8073820" y="-456107"/>
            <a:ext cx="7315200" cy="4005072"/>
          </a:xfrm>
          <a:prstGeom prst="rect">
            <a:avLst/>
          </a:prstGeom>
        </p:spPr>
      </p:pic>
      <p:pic>
        <p:nvPicPr>
          <p:cNvPr id="4" name="Picture 4"/>
          <p:cNvPicPr>
            <a:picLocks noChangeAspect="1"/>
          </p:cNvPicPr>
          <p:nvPr/>
        </p:nvPicPr>
        <p:blipFill>
          <a:blip r:embed="rId4"/>
          <a:srcRect/>
          <a:stretch>
            <a:fillRect/>
          </a:stretch>
        </p:blipFill>
        <p:spPr>
          <a:xfrm>
            <a:off x="9906000" y="4076700"/>
            <a:ext cx="7568135" cy="5045423"/>
          </a:xfrm>
          <a:prstGeom prst="rect">
            <a:avLst/>
          </a:prstGeom>
        </p:spPr>
      </p:pic>
      <p:sp>
        <p:nvSpPr>
          <p:cNvPr id="5" name="TextBox 5"/>
          <p:cNvSpPr txBox="1"/>
          <p:nvPr/>
        </p:nvSpPr>
        <p:spPr>
          <a:xfrm>
            <a:off x="0" y="748199"/>
            <a:ext cx="18288000" cy="1513235"/>
          </a:xfrm>
          <a:prstGeom prst="rect">
            <a:avLst/>
          </a:prstGeom>
        </p:spPr>
        <p:txBody>
          <a:bodyPr lIns="0" tIns="0" rIns="0" bIns="0" rtlCol="0" anchor="t">
            <a:spAutoFit/>
          </a:bodyPr>
          <a:lstStyle/>
          <a:p>
            <a:pPr algn="ctr">
              <a:lnSpc>
                <a:spcPts val="11756"/>
              </a:lnSpc>
            </a:pPr>
            <a:r>
              <a:rPr lang="en-US" sz="8800" spc="554" dirty="0">
                <a:solidFill>
                  <a:srgbClr val="5A3756"/>
                </a:solidFill>
                <a:latin typeface="SignPainter-HouseScript" panose="02000006070000020004" pitchFamily="2" charset="0"/>
              </a:rPr>
              <a:t>Eastern Hills: George Martinelli</a:t>
            </a:r>
          </a:p>
        </p:txBody>
      </p:sp>
      <p:sp>
        <p:nvSpPr>
          <p:cNvPr id="6" name="TextBox 6"/>
          <p:cNvSpPr txBox="1"/>
          <p:nvPr/>
        </p:nvSpPr>
        <p:spPr>
          <a:xfrm>
            <a:off x="291191" y="4361842"/>
            <a:ext cx="8474167" cy="4178935"/>
          </a:xfrm>
          <a:prstGeom prst="rect">
            <a:avLst/>
          </a:prstGeom>
        </p:spPr>
        <p:txBody>
          <a:bodyPr lIns="0" tIns="0" rIns="0" bIns="0" rtlCol="0" anchor="t">
            <a:spAutoFit/>
          </a:bodyPr>
          <a:lstStyle/>
          <a:p>
            <a:pPr marL="690877" lvl="1" indent="-345439">
              <a:lnSpc>
                <a:spcPts val="4159"/>
              </a:lnSpc>
              <a:buFont typeface="Arial"/>
              <a:buChar char="•"/>
            </a:pPr>
            <a:r>
              <a:rPr lang="en-US" sz="3199" dirty="0">
                <a:solidFill>
                  <a:srgbClr val="191919"/>
                </a:solidFill>
                <a:latin typeface="Montserrat Bold"/>
              </a:rPr>
              <a:t>Fifth generation wine grower</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Oversees winemaking and grower relations</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Additional Fact 3</a:t>
            </a:r>
          </a:p>
          <a:p>
            <a:pPr>
              <a:lnSpc>
                <a:spcPts val="4159"/>
              </a:lnSpc>
            </a:pPr>
            <a:endParaRPr lang="en-US" sz="3199" dirty="0">
              <a:solidFill>
                <a:srgbClr val="191919"/>
              </a:solidFill>
              <a:latin typeface="Montserrat Bold"/>
            </a:endParaRPr>
          </a:p>
          <a:p>
            <a:pPr>
              <a:lnSpc>
                <a:spcPts val="4159"/>
              </a:lnSpc>
            </a:pPr>
            <a:endParaRPr lang="en-US" sz="3199" dirty="0">
              <a:solidFill>
                <a:srgbClr val="191919"/>
              </a:solidFill>
              <a:latin typeface="Montserrat Bold"/>
            </a:endParaRPr>
          </a:p>
        </p:txBody>
      </p:sp>
      <p:sp>
        <p:nvSpPr>
          <p:cNvPr id="7" name="AutoShape 7"/>
          <p:cNvSpPr/>
          <p:nvPr/>
        </p:nvSpPr>
        <p:spPr>
          <a:xfrm>
            <a:off x="9121760" y="3576352"/>
            <a:ext cx="8766019" cy="0"/>
          </a:xfrm>
          <a:prstGeom prst="line">
            <a:avLst/>
          </a:prstGeom>
          <a:ln w="47625" cap="flat">
            <a:solidFill>
              <a:srgbClr val="000000"/>
            </a:solidFill>
            <a:prstDash val="solid"/>
            <a:headEnd type="none" w="sm" len="sm"/>
            <a:tailEnd type="none" w="sm" len="sm"/>
          </a:ln>
        </p:spPr>
      </p:sp>
      <p:sp>
        <p:nvSpPr>
          <p:cNvPr id="8" name="AutoShape 8"/>
          <p:cNvSpPr/>
          <p:nvPr/>
        </p:nvSpPr>
        <p:spPr>
          <a:xfrm>
            <a:off x="9121760" y="9537110"/>
            <a:ext cx="8746969" cy="0"/>
          </a:xfrm>
          <a:prstGeom prst="line">
            <a:avLst/>
          </a:prstGeom>
          <a:ln w="47625" cap="flat">
            <a:solidFill>
              <a:srgbClr val="000000"/>
            </a:solidFill>
            <a:prstDash val="solid"/>
            <a:headEnd type="none" w="sm" len="sm"/>
            <a:tailEnd type="none" w="sm" len="sm"/>
          </a:ln>
        </p:spPr>
      </p:sp>
      <p:sp>
        <p:nvSpPr>
          <p:cNvPr id="9" name="AutoShape 9"/>
          <p:cNvSpPr/>
          <p:nvPr/>
        </p:nvSpPr>
        <p:spPr>
          <a:xfrm rot="-5400000">
            <a:off x="6165193" y="6534782"/>
            <a:ext cx="5960758" cy="0"/>
          </a:xfrm>
          <a:prstGeom prst="line">
            <a:avLst/>
          </a:prstGeom>
          <a:ln w="47625" cap="flat">
            <a:solidFill>
              <a:srgbClr val="000000"/>
            </a:solidFill>
            <a:prstDash val="solid"/>
            <a:headEnd type="none" w="sm" len="sm"/>
            <a:tailEnd type="none" w="sm" len="sm"/>
          </a:ln>
        </p:spPr>
      </p:sp>
      <p:sp>
        <p:nvSpPr>
          <p:cNvPr id="10" name="AutoShape 10"/>
          <p:cNvSpPr/>
          <p:nvPr/>
        </p:nvSpPr>
        <p:spPr>
          <a:xfrm rot="-5400000">
            <a:off x="14898600" y="6565531"/>
            <a:ext cx="5930734" cy="0"/>
          </a:xfrm>
          <a:prstGeom prst="line">
            <a:avLst/>
          </a:prstGeom>
          <a:ln w="47625" cap="flat">
            <a:solidFill>
              <a:srgbClr val="000000"/>
            </a:solidFill>
            <a:prstDash val="solid"/>
            <a:headEnd type="none" w="sm" len="sm"/>
            <a:tailEnd type="none" w="sm" len="sm"/>
          </a:ln>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894574" y="1750118"/>
            <a:ext cx="8273015" cy="8536882"/>
          </a:xfrm>
          <a:prstGeom prst="rect">
            <a:avLst/>
          </a:prstGeom>
        </p:spPr>
      </p:pic>
      <p:pic>
        <p:nvPicPr>
          <p:cNvPr id="3" name="Picture 3"/>
          <p:cNvPicPr>
            <a:picLocks noChangeAspect="1"/>
          </p:cNvPicPr>
          <p:nvPr/>
        </p:nvPicPr>
        <p:blipFill>
          <a:blip r:embed="rId4"/>
          <a:srcRect/>
          <a:stretch>
            <a:fillRect/>
          </a:stretch>
        </p:blipFill>
        <p:spPr>
          <a:xfrm>
            <a:off x="10998775" y="589100"/>
            <a:ext cx="6260525" cy="8669200"/>
          </a:xfrm>
          <a:prstGeom prst="rect">
            <a:avLst/>
          </a:prstGeom>
        </p:spPr>
      </p:pic>
      <p:sp>
        <p:nvSpPr>
          <p:cNvPr id="4" name="TextBox 4"/>
          <p:cNvSpPr txBox="1"/>
          <p:nvPr/>
        </p:nvSpPr>
        <p:spPr>
          <a:xfrm>
            <a:off x="894574" y="579385"/>
            <a:ext cx="10564710" cy="1290738"/>
          </a:xfrm>
          <a:prstGeom prst="rect">
            <a:avLst/>
          </a:prstGeom>
        </p:spPr>
        <p:txBody>
          <a:bodyPr wrap="square" lIns="0" tIns="0" rIns="0" bIns="0" rtlCol="0" anchor="t">
            <a:spAutoFit/>
          </a:bodyPr>
          <a:lstStyle/>
          <a:p>
            <a:pPr algn="ctr">
              <a:lnSpc>
                <a:spcPts val="9936"/>
              </a:lnSpc>
            </a:pPr>
            <a:r>
              <a:rPr lang="en-US" sz="8800" spc="468" dirty="0">
                <a:solidFill>
                  <a:srgbClr val="5A3756"/>
                </a:solidFill>
                <a:latin typeface="SignPainter-HouseScript" panose="02000006070000020004" pitchFamily="2" charset="0"/>
                <a:ea typeface="Brush Script MT" panose="03060802040406070304" pitchFamily="66" charset="-122"/>
                <a:cs typeface="Brush Script MT" panose="03060802040406070304" pitchFamily="66" charset="-122"/>
              </a:rPr>
              <a:t>Middle Reach: </a:t>
            </a:r>
            <a:r>
              <a:rPr lang="en-US" sz="8800" spc="554" dirty="0">
                <a:solidFill>
                  <a:srgbClr val="5A3756"/>
                </a:solidFill>
                <a:latin typeface="SignPainter-HouseScript" panose="02000006070000020004" pitchFamily="2" charset="0"/>
                <a:ea typeface="Brush Script MT" panose="03060802040406070304" pitchFamily="66" charset="-122"/>
                <a:cs typeface="Brush Script MT" panose="03060802040406070304" pitchFamily="66" charset="-122"/>
              </a:rPr>
              <a:t>Location</a:t>
            </a:r>
          </a:p>
        </p:txBody>
      </p:sp>
      <p:sp>
        <p:nvSpPr>
          <p:cNvPr id="5" name="TextBox 5"/>
          <p:cNvSpPr txBox="1"/>
          <p:nvPr/>
        </p:nvSpPr>
        <p:spPr>
          <a:xfrm>
            <a:off x="1298712" y="3652866"/>
            <a:ext cx="6944607" cy="4702810"/>
          </a:xfrm>
          <a:prstGeom prst="rect">
            <a:avLst/>
          </a:prstGeom>
        </p:spPr>
        <p:txBody>
          <a:bodyPr lIns="0" tIns="0" rIns="0" bIns="0" rtlCol="0" anchor="t">
            <a:spAutoFit/>
          </a:bodyPr>
          <a:lstStyle/>
          <a:p>
            <a:pPr algn="ctr">
              <a:lnSpc>
                <a:spcPts val="4159"/>
              </a:lnSpc>
            </a:pPr>
            <a:r>
              <a:rPr lang="en-US" sz="3199" dirty="0">
                <a:solidFill>
                  <a:srgbClr val="191919"/>
                </a:solidFill>
                <a:latin typeface="Montserrat Bold"/>
              </a:rPr>
              <a:t>Near southern Healdsburg and Dry Creek Valley, Middle Reach is the northernmost neighborhood and is  closest to the Russian River itself</a:t>
            </a:r>
          </a:p>
          <a:p>
            <a:pPr algn="ctr">
              <a:lnSpc>
                <a:spcPts val="4159"/>
              </a:lnSpc>
            </a:pPr>
            <a:endParaRPr lang="en-US" sz="3199" dirty="0">
              <a:solidFill>
                <a:srgbClr val="191919"/>
              </a:solidFill>
              <a:latin typeface="Montserrat Bold"/>
            </a:endParaRPr>
          </a:p>
          <a:p>
            <a:pPr algn="ctr">
              <a:lnSpc>
                <a:spcPts val="4159"/>
              </a:lnSpc>
            </a:pPr>
            <a:r>
              <a:rPr lang="en-US" sz="3199" dirty="0">
                <a:solidFill>
                  <a:srgbClr val="191919"/>
                </a:solidFill>
                <a:latin typeface="Montserrat Bold"/>
              </a:rPr>
              <a:t>Middle Reach encompasses Windsor and the vineyards along Westside Road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659439" y="3327288"/>
            <a:ext cx="2529122" cy="2529112"/>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extLst>
                  <a:ext uri="{28A0092B-C50C-407E-A947-70E740481C1C}">
                    <a14:useLocalDpi xmlns:a14="http://schemas.microsoft.com/office/drawing/2010/main"/>
                  </a:ext>
                </a:extLst>
              </a:blip>
              <a:stretch>
                <a:fillRect/>
              </a:stretch>
            </a:blipFill>
          </p:spPr>
        </p:sp>
      </p:grpSp>
      <p:grpSp>
        <p:nvGrpSpPr>
          <p:cNvPr id="4" name="Group 4"/>
          <p:cNvGrpSpPr>
            <a:grpSpLocks noChangeAspect="1"/>
          </p:cNvGrpSpPr>
          <p:nvPr/>
        </p:nvGrpSpPr>
        <p:grpSpPr>
          <a:xfrm>
            <a:off x="7696026" y="3327288"/>
            <a:ext cx="2529122" cy="2529112"/>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extLst>
                  <a:ext uri="{28A0092B-C50C-407E-A947-70E740481C1C}">
                    <a14:useLocalDpi xmlns:a14="http://schemas.microsoft.com/office/drawing/2010/main"/>
                  </a:ext>
                </a:extLst>
              </a:blip>
              <a:stretch>
                <a:fillRect/>
              </a:stretch>
            </a:blipFill>
          </p:spPr>
        </p:sp>
      </p:grpSp>
      <p:grpSp>
        <p:nvGrpSpPr>
          <p:cNvPr id="6" name="Group 6"/>
          <p:cNvGrpSpPr>
            <a:grpSpLocks noChangeAspect="1"/>
          </p:cNvGrpSpPr>
          <p:nvPr/>
        </p:nvGrpSpPr>
        <p:grpSpPr>
          <a:xfrm>
            <a:off x="12793751" y="3327288"/>
            <a:ext cx="2529122" cy="2529112"/>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extLst>
                  <a:ext uri="{28A0092B-C50C-407E-A947-70E740481C1C}">
                    <a14:useLocalDpi xmlns:a14="http://schemas.microsoft.com/office/drawing/2010/main"/>
                  </a:ext>
                </a:extLst>
              </a:blip>
              <a:stretch>
                <a:fillRect/>
              </a:stretch>
            </a:blipFill>
          </p:spPr>
        </p:sp>
      </p:grpSp>
      <p:sp>
        <p:nvSpPr>
          <p:cNvPr id="8" name="TextBox 8"/>
          <p:cNvSpPr txBox="1"/>
          <p:nvPr/>
        </p:nvSpPr>
        <p:spPr>
          <a:xfrm>
            <a:off x="1769836" y="6487774"/>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Old Vines</a:t>
            </a:r>
          </a:p>
        </p:txBody>
      </p:sp>
      <p:sp>
        <p:nvSpPr>
          <p:cNvPr id="9" name="TextBox 9"/>
          <p:cNvSpPr txBox="1"/>
          <p:nvPr/>
        </p:nvSpPr>
        <p:spPr>
          <a:xfrm>
            <a:off x="1769836" y="7235992"/>
            <a:ext cx="4308327" cy="1035050"/>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Middle Reach boasts some of the oldest vineyards that are still producing today</a:t>
            </a:r>
          </a:p>
        </p:txBody>
      </p:sp>
      <p:sp>
        <p:nvSpPr>
          <p:cNvPr id="10" name="TextBox 10"/>
          <p:cNvSpPr txBox="1"/>
          <p:nvPr/>
        </p:nvSpPr>
        <p:spPr>
          <a:xfrm>
            <a:off x="6806423" y="6487774"/>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Fog</a:t>
            </a:r>
          </a:p>
        </p:txBody>
      </p:sp>
      <p:sp>
        <p:nvSpPr>
          <p:cNvPr id="11" name="TextBox 11"/>
          <p:cNvSpPr txBox="1"/>
          <p:nvPr/>
        </p:nvSpPr>
        <p:spPr>
          <a:xfrm>
            <a:off x="6806423" y="7235992"/>
            <a:ext cx="4308327" cy="1035050"/>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Fog and cooling influences come in from the river, which runs right through this neighborhood</a:t>
            </a:r>
          </a:p>
        </p:txBody>
      </p:sp>
      <p:sp>
        <p:nvSpPr>
          <p:cNvPr id="12" name="TextBox 12"/>
          <p:cNvSpPr txBox="1"/>
          <p:nvPr/>
        </p:nvSpPr>
        <p:spPr>
          <a:xfrm>
            <a:off x="12037480" y="6487774"/>
            <a:ext cx="4653042"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Wines</a:t>
            </a:r>
          </a:p>
        </p:txBody>
      </p:sp>
      <p:sp>
        <p:nvSpPr>
          <p:cNvPr id="13" name="TextBox 13"/>
          <p:cNvSpPr txBox="1"/>
          <p:nvPr/>
        </p:nvSpPr>
        <p:spPr>
          <a:xfrm>
            <a:off x="12209837" y="7235992"/>
            <a:ext cx="4308327" cy="682625"/>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Wines tend to be textured with ripe flavors and are less aromatic</a:t>
            </a:r>
          </a:p>
        </p:txBody>
      </p:sp>
      <p:sp>
        <p:nvSpPr>
          <p:cNvPr id="14" name="TextBox 14"/>
          <p:cNvSpPr txBox="1"/>
          <p:nvPr/>
        </p:nvSpPr>
        <p:spPr>
          <a:xfrm>
            <a:off x="4216095" y="552450"/>
            <a:ext cx="9488983" cy="2268570"/>
          </a:xfrm>
          <a:prstGeom prst="rect">
            <a:avLst/>
          </a:prstGeom>
        </p:spPr>
        <p:txBody>
          <a:bodyPr lIns="0" tIns="0" rIns="0" bIns="0" rtlCol="0" anchor="t">
            <a:spAutoFit/>
          </a:bodyPr>
          <a:lstStyle/>
          <a:p>
            <a:pPr algn="ctr">
              <a:lnSpc>
                <a:spcPts val="8640"/>
              </a:lnSpc>
            </a:pPr>
            <a:r>
              <a:rPr lang="en-US" sz="8800" dirty="0">
                <a:solidFill>
                  <a:srgbClr val="191919"/>
                </a:solidFill>
                <a:latin typeface="SignPainter-HouseScript" panose="02000006070000020004" pitchFamily="2" charset="0"/>
              </a:rPr>
              <a:t>Middle Reach </a:t>
            </a:r>
          </a:p>
          <a:p>
            <a:pPr algn="ctr">
              <a:lnSpc>
                <a:spcPts val="8640"/>
              </a:lnSpc>
            </a:pPr>
            <a:r>
              <a:rPr lang="en-US" sz="8800" dirty="0">
                <a:solidFill>
                  <a:srgbClr val="191919"/>
                </a:solidFill>
                <a:latin typeface="SignPainter-HouseScript" panose="02000006070000020004" pitchFamily="2" charset="0"/>
              </a:rPr>
              <a:t>Fast Facts</a:t>
            </a:r>
          </a:p>
        </p:txBody>
      </p:sp>
      <p:grpSp>
        <p:nvGrpSpPr>
          <p:cNvPr id="15" name="Group 15"/>
          <p:cNvGrpSpPr/>
          <p:nvPr/>
        </p:nvGrpSpPr>
        <p:grpSpPr>
          <a:xfrm>
            <a:off x="3081951" y="1294688"/>
            <a:ext cx="725324" cy="725324"/>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AB4B5"/>
            </a:solidFill>
          </p:spPr>
        </p:sp>
      </p:grpSp>
      <p:grpSp>
        <p:nvGrpSpPr>
          <p:cNvPr id="17" name="Group 17"/>
          <p:cNvGrpSpPr/>
          <p:nvPr/>
        </p:nvGrpSpPr>
        <p:grpSpPr>
          <a:xfrm>
            <a:off x="4040724" y="1294688"/>
            <a:ext cx="725324" cy="725324"/>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AB4B5"/>
            </a:solidFill>
          </p:spPr>
        </p:sp>
      </p:grpSp>
      <p:grpSp>
        <p:nvGrpSpPr>
          <p:cNvPr id="19" name="Group 19"/>
          <p:cNvGrpSpPr/>
          <p:nvPr/>
        </p:nvGrpSpPr>
        <p:grpSpPr>
          <a:xfrm>
            <a:off x="13216264" y="1294688"/>
            <a:ext cx="725324" cy="725324"/>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AB4B5"/>
            </a:solidFill>
          </p:spPr>
        </p:sp>
      </p:grpSp>
      <p:grpSp>
        <p:nvGrpSpPr>
          <p:cNvPr id="21" name="Group 21"/>
          <p:cNvGrpSpPr/>
          <p:nvPr/>
        </p:nvGrpSpPr>
        <p:grpSpPr>
          <a:xfrm>
            <a:off x="14175037" y="1294688"/>
            <a:ext cx="725324" cy="725324"/>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AB4B5"/>
            </a:solidFill>
          </p:spPr>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grpSp>
        <p:nvGrpSpPr>
          <p:cNvPr id="2" name="Group 2"/>
          <p:cNvGrpSpPr/>
          <p:nvPr/>
        </p:nvGrpSpPr>
        <p:grpSpPr>
          <a:xfrm>
            <a:off x="9625607" y="421004"/>
            <a:ext cx="7857930" cy="9444993"/>
            <a:chOff x="0" y="0"/>
            <a:chExt cx="10477240" cy="12593323"/>
          </a:xfrm>
        </p:grpSpPr>
        <p:pic>
          <p:nvPicPr>
            <p:cNvPr id="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10477240" cy="12593323"/>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870985" y="1750118"/>
            <a:ext cx="8273015" cy="8536882"/>
          </a:xfrm>
          <a:prstGeom prst="rect">
            <a:avLst/>
          </a:prstGeom>
        </p:spPr>
      </p:pic>
      <p:sp>
        <p:nvSpPr>
          <p:cNvPr id="5" name="TextBox 5"/>
          <p:cNvSpPr txBox="1"/>
          <p:nvPr/>
        </p:nvSpPr>
        <p:spPr>
          <a:xfrm>
            <a:off x="380337" y="236883"/>
            <a:ext cx="7987629" cy="1513235"/>
          </a:xfrm>
          <a:prstGeom prst="rect">
            <a:avLst/>
          </a:prstGeom>
        </p:spPr>
        <p:txBody>
          <a:bodyPr lIns="0" tIns="0" rIns="0" bIns="0" rtlCol="0" anchor="t">
            <a:spAutoFit/>
          </a:bodyPr>
          <a:lstStyle/>
          <a:p>
            <a:pPr algn="ctr">
              <a:lnSpc>
                <a:spcPts val="11756"/>
              </a:lnSpc>
            </a:pPr>
            <a:r>
              <a:rPr lang="en-US" sz="8800" spc="554" dirty="0">
                <a:solidFill>
                  <a:srgbClr val="5A3756"/>
                </a:solidFill>
                <a:latin typeface="SignPainter-HouseScript" panose="02000006070000020004" pitchFamily="2" charset="0"/>
              </a:rPr>
              <a:t>Middle Reach</a:t>
            </a:r>
          </a:p>
        </p:txBody>
      </p:sp>
      <p:sp>
        <p:nvSpPr>
          <p:cNvPr id="6" name="TextBox 6"/>
          <p:cNvSpPr txBox="1"/>
          <p:nvPr/>
        </p:nvSpPr>
        <p:spPr>
          <a:xfrm>
            <a:off x="483490" y="2321612"/>
            <a:ext cx="8474167" cy="8369935"/>
          </a:xfrm>
          <a:prstGeom prst="rect">
            <a:avLst/>
          </a:prstGeom>
        </p:spPr>
        <p:txBody>
          <a:bodyPr lIns="0" tIns="0" rIns="0" bIns="0" rtlCol="0" anchor="t">
            <a:spAutoFit/>
          </a:bodyPr>
          <a:lstStyle/>
          <a:p>
            <a:pPr marL="690877" lvl="1" indent="-345439">
              <a:lnSpc>
                <a:spcPts val="4159"/>
              </a:lnSpc>
              <a:buFont typeface="Arial"/>
              <a:buChar char="•"/>
            </a:pPr>
            <a:r>
              <a:rPr lang="en-US" sz="3199" dirty="0">
                <a:solidFill>
                  <a:srgbClr val="191919"/>
                </a:solidFill>
                <a:latin typeface="Montserrat Bold"/>
              </a:rPr>
              <a:t>Aromatics in wine are less-defined</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Wines are textured, long and broad on the palate. They have firm tannins but are lush and soft</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Pinot Noirs tend to be dark, ripe, full-bodied and built to age well</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The region is not exceptionally hot and the fog from the river is dense, particularly in the summer</a:t>
            </a:r>
          </a:p>
          <a:p>
            <a:pPr>
              <a:lnSpc>
                <a:spcPts val="4159"/>
              </a:lnSpc>
            </a:pPr>
            <a:endParaRPr lang="en-US" sz="3199" dirty="0">
              <a:solidFill>
                <a:srgbClr val="191919"/>
              </a:solidFill>
              <a:latin typeface="Montserrat Bold"/>
            </a:endParaRPr>
          </a:p>
          <a:p>
            <a:pPr>
              <a:lnSpc>
                <a:spcPts val="4159"/>
              </a:lnSpc>
            </a:pPr>
            <a:endParaRPr lang="en-US" sz="3199" dirty="0">
              <a:solidFill>
                <a:srgbClr val="191919"/>
              </a:solidFill>
              <a:latin typeface="Montserrat Bold"/>
            </a:endParaRPr>
          </a:p>
          <a:p>
            <a:pPr>
              <a:lnSpc>
                <a:spcPts val="4159"/>
              </a:lnSpc>
            </a:pPr>
            <a:endParaRPr lang="en-US" sz="3199" dirty="0">
              <a:solidFill>
                <a:srgbClr val="191919"/>
              </a:solidFill>
              <a:latin typeface="Montserrat Bold"/>
            </a:endParaRPr>
          </a:p>
          <a:p>
            <a:pPr>
              <a:lnSpc>
                <a:spcPts val="4159"/>
              </a:lnSpc>
            </a:pPr>
            <a:endParaRPr lang="en-US" sz="3199" dirty="0">
              <a:solidFill>
                <a:srgbClr val="191919"/>
              </a:solidFill>
              <a:latin typeface="Montserrat Bo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rgbClr val="F3F5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2652821" y="-104204"/>
            <a:ext cx="7315200" cy="4005072"/>
          </a:xfrm>
          <a:prstGeom prst="rect">
            <a:avLst/>
          </a:prstGeom>
        </p:spPr>
      </p:pic>
      <p:pic>
        <p:nvPicPr>
          <p:cNvPr id="3" name="Picture 3"/>
          <p:cNvPicPr>
            <a:picLocks noChangeAspect="1"/>
          </p:cNvPicPr>
          <p:nvPr/>
        </p:nvPicPr>
        <p:blipFill>
          <a:blip r:embed="rId4"/>
          <a:srcRect/>
          <a:stretch>
            <a:fillRect/>
          </a:stretch>
        </p:blipFill>
        <p:spPr>
          <a:xfrm>
            <a:off x="1037048" y="4229100"/>
            <a:ext cx="7426005" cy="507090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8305800" y="-193766"/>
            <a:ext cx="7315200" cy="4005072"/>
          </a:xfrm>
          <a:prstGeom prst="rect">
            <a:avLst/>
          </a:prstGeom>
        </p:spPr>
      </p:pic>
      <p:sp>
        <p:nvSpPr>
          <p:cNvPr id="5" name="TextBox 5"/>
          <p:cNvSpPr txBox="1"/>
          <p:nvPr/>
        </p:nvSpPr>
        <p:spPr>
          <a:xfrm>
            <a:off x="2498128" y="626257"/>
            <a:ext cx="14639459" cy="1513235"/>
          </a:xfrm>
          <a:prstGeom prst="rect">
            <a:avLst/>
          </a:prstGeom>
        </p:spPr>
        <p:txBody>
          <a:bodyPr lIns="0" tIns="0" rIns="0" bIns="0" rtlCol="0" anchor="t">
            <a:spAutoFit/>
          </a:bodyPr>
          <a:lstStyle/>
          <a:p>
            <a:pPr algn="ctr">
              <a:lnSpc>
                <a:spcPts val="11756"/>
              </a:lnSpc>
            </a:pPr>
            <a:r>
              <a:rPr lang="en-US" sz="8800" spc="554" dirty="0">
                <a:solidFill>
                  <a:srgbClr val="5A3756"/>
                </a:solidFill>
                <a:latin typeface="SignPainter-HouseScript" panose="02000006070000020004" pitchFamily="2" charset="0"/>
              </a:rPr>
              <a:t>Wine 2: Middle Reach </a:t>
            </a:r>
          </a:p>
        </p:txBody>
      </p:sp>
      <p:sp>
        <p:nvSpPr>
          <p:cNvPr id="6" name="TextBox 6"/>
          <p:cNvSpPr txBox="1"/>
          <p:nvPr/>
        </p:nvSpPr>
        <p:spPr>
          <a:xfrm>
            <a:off x="9294164" y="4823170"/>
            <a:ext cx="8474167" cy="3655060"/>
          </a:xfrm>
          <a:prstGeom prst="rect">
            <a:avLst/>
          </a:prstGeom>
        </p:spPr>
        <p:txBody>
          <a:bodyPr lIns="0" tIns="0" rIns="0" bIns="0" rtlCol="0" anchor="t">
            <a:spAutoFit/>
          </a:bodyPr>
          <a:lstStyle/>
          <a:p>
            <a:pPr marL="690877" lvl="1" indent="-345439">
              <a:lnSpc>
                <a:spcPts val="4159"/>
              </a:lnSpc>
              <a:buFont typeface="Arial"/>
              <a:buChar char="•"/>
            </a:pPr>
            <a:r>
              <a:rPr lang="en-US" sz="3199" dirty="0">
                <a:solidFill>
                  <a:srgbClr val="191919"/>
                </a:solidFill>
                <a:latin typeface="Montserrat Bold"/>
              </a:rPr>
              <a:t>wine info 1</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wine info 2</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wine info 3</a:t>
            </a:r>
          </a:p>
          <a:p>
            <a:pPr>
              <a:lnSpc>
                <a:spcPts val="4159"/>
              </a:lnSpc>
            </a:pPr>
            <a:endParaRPr lang="en-US" sz="3199" dirty="0">
              <a:solidFill>
                <a:srgbClr val="191919"/>
              </a:solidFill>
              <a:latin typeface="Montserrat Bold"/>
            </a:endParaRPr>
          </a:p>
          <a:p>
            <a:pPr>
              <a:lnSpc>
                <a:spcPts val="4159"/>
              </a:lnSpc>
            </a:pPr>
            <a:endParaRPr lang="en-US" sz="3199" dirty="0">
              <a:solidFill>
                <a:srgbClr val="191919"/>
              </a:solidFill>
              <a:latin typeface="Montserrat Bold"/>
            </a:endParaRPr>
          </a:p>
        </p:txBody>
      </p:sp>
      <p:sp>
        <p:nvSpPr>
          <p:cNvPr id="7" name="TextBox 7"/>
          <p:cNvSpPr txBox="1"/>
          <p:nvPr/>
        </p:nvSpPr>
        <p:spPr>
          <a:xfrm>
            <a:off x="4790862" y="2294378"/>
            <a:ext cx="10053990" cy="450215"/>
          </a:xfrm>
          <a:prstGeom prst="rect">
            <a:avLst/>
          </a:prstGeom>
        </p:spPr>
        <p:txBody>
          <a:bodyPr lIns="0" tIns="0" rIns="0" bIns="0" rtlCol="0" anchor="t">
            <a:spAutoFit/>
          </a:bodyPr>
          <a:lstStyle/>
          <a:p>
            <a:pPr algn="ctr">
              <a:lnSpc>
                <a:spcPts val="3519"/>
              </a:lnSpc>
            </a:pPr>
            <a:r>
              <a:rPr lang="en-US" sz="3199">
                <a:solidFill>
                  <a:srgbClr val="191919"/>
                </a:solidFill>
                <a:latin typeface="Montserrat Semi-Bold"/>
              </a:rPr>
              <a:t>Martinelli 2013 Pinot Noir, Moonshine Ranch</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rgbClr val="F3F5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2411030" y="-337220"/>
            <a:ext cx="7315200" cy="400507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8073820" y="-456107"/>
            <a:ext cx="7315200" cy="4005072"/>
          </a:xfrm>
          <a:prstGeom prst="rect">
            <a:avLst/>
          </a:prstGeom>
        </p:spPr>
      </p:pic>
      <p:pic>
        <p:nvPicPr>
          <p:cNvPr id="4" name="Picture 4"/>
          <p:cNvPicPr>
            <a:picLocks noChangeAspect="1"/>
          </p:cNvPicPr>
          <p:nvPr/>
        </p:nvPicPr>
        <p:blipFill>
          <a:blip r:embed="rId4"/>
          <a:srcRect/>
          <a:stretch>
            <a:fillRect/>
          </a:stretch>
        </p:blipFill>
        <p:spPr>
          <a:xfrm>
            <a:off x="9906000" y="4215324"/>
            <a:ext cx="7568135" cy="5045423"/>
          </a:xfrm>
          <a:prstGeom prst="rect">
            <a:avLst/>
          </a:prstGeom>
        </p:spPr>
      </p:pic>
      <p:sp>
        <p:nvSpPr>
          <p:cNvPr id="5" name="TextBox 5"/>
          <p:cNvSpPr txBox="1"/>
          <p:nvPr/>
        </p:nvSpPr>
        <p:spPr>
          <a:xfrm>
            <a:off x="0" y="748199"/>
            <a:ext cx="18288000" cy="1513235"/>
          </a:xfrm>
          <a:prstGeom prst="rect">
            <a:avLst/>
          </a:prstGeom>
        </p:spPr>
        <p:txBody>
          <a:bodyPr lIns="0" tIns="0" rIns="0" bIns="0" rtlCol="0" anchor="t">
            <a:spAutoFit/>
          </a:bodyPr>
          <a:lstStyle/>
          <a:p>
            <a:pPr algn="ctr">
              <a:lnSpc>
                <a:spcPts val="11756"/>
              </a:lnSpc>
            </a:pPr>
            <a:r>
              <a:rPr lang="en-US" sz="8800" spc="554" dirty="0">
                <a:solidFill>
                  <a:srgbClr val="5A3756"/>
                </a:solidFill>
                <a:latin typeface="SignPainter-HouseScript" panose="02000006070000020004" pitchFamily="2" charset="0"/>
              </a:rPr>
              <a:t>Middle Reach: George Martinelli</a:t>
            </a:r>
          </a:p>
        </p:txBody>
      </p:sp>
      <p:sp>
        <p:nvSpPr>
          <p:cNvPr id="6" name="TextBox 6"/>
          <p:cNvSpPr txBox="1"/>
          <p:nvPr/>
        </p:nvSpPr>
        <p:spPr>
          <a:xfrm>
            <a:off x="300626" y="4753271"/>
            <a:ext cx="8474167" cy="4178935"/>
          </a:xfrm>
          <a:prstGeom prst="rect">
            <a:avLst/>
          </a:prstGeom>
        </p:spPr>
        <p:txBody>
          <a:bodyPr lIns="0" tIns="0" rIns="0" bIns="0" rtlCol="0" anchor="t">
            <a:spAutoFit/>
          </a:bodyPr>
          <a:lstStyle/>
          <a:p>
            <a:pPr marL="690877" lvl="1" indent="-345439">
              <a:lnSpc>
                <a:spcPts val="4159"/>
              </a:lnSpc>
              <a:buFont typeface="Arial"/>
              <a:buChar char="•"/>
            </a:pPr>
            <a:r>
              <a:rPr lang="en-US" sz="3199" dirty="0">
                <a:solidFill>
                  <a:srgbClr val="191919"/>
                </a:solidFill>
                <a:latin typeface="Montserrat Bold"/>
              </a:rPr>
              <a:t>Fifth generation wine grower</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Oversees winemaking and grower relations</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Additional Fact 3</a:t>
            </a:r>
          </a:p>
          <a:p>
            <a:pPr>
              <a:lnSpc>
                <a:spcPts val="4159"/>
              </a:lnSpc>
            </a:pPr>
            <a:endParaRPr lang="en-US" sz="3199" dirty="0">
              <a:solidFill>
                <a:srgbClr val="191919"/>
              </a:solidFill>
              <a:latin typeface="Montserrat Bold"/>
            </a:endParaRPr>
          </a:p>
          <a:p>
            <a:pPr>
              <a:lnSpc>
                <a:spcPts val="4159"/>
              </a:lnSpc>
            </a:pPr>
            <a:endParaRPr lang="en-US" sz="3199" dirty="0">
              <a:solidFill>
                <a:srgbClr val="191919"/>
              </a:solidFill>
              <a:latin typeface="Montserrat Bold"/>
            </a:endParaRPr>
          </a:p>
        </p:txBody>
      </p:sp>
      <p:sp>
        <p:nvSpPr>
          <p:cNvPr id="7" name="AutoShape 7"/>
          <p:cNvSpPr/>
          <p:nvPr/>
        </p:nvSpPr>
        <p:spPr>
          <a:xfrm>
            <a:off x="9128050" y="3733844"/>
            <a:ext cx="8766019" cy="0"/>
          </a:xfrm>
          <a:prstGeom prst="line">
            <a:avLst/>
          </a:prstGeom>
          <a:ln w="47625" cap="flat">
            <a:solidFill>
              <a:srgbClr val="000000"/>
            </a:solidFill>
            <a:prstDash val="solid"/>
            <a:headEnd type="none" w="sm" len="sm"/>
            <a:tailEnd type="none" w="sm" len="sm"/>
          </a:ln>
        </p:spPr>
      </p:sp>
      <p:sp>
        <p:nvSpPr>
          <p:cNvPr id="8" name="AutoShape 8"/>
          <p:cNvSpPr/>
          <p:nvPr/>
        </p:nvSpPr>
        <p:spPr>
          <a:xfrm>
            <a:off x="9053883" y="9644347"/>
            <a:ext cx="8746969" cy="0"/>
          </a:xfrm>
          <a:prstGeom prst="line">
            <a:avLst/>
          </a:prstGeom>
          <a:ln w="47625" cap="flat">
            <a:solidFill>
              <a:srgbClr val="000000"/>
            </a:solidFill>
            <a:prstDash val="solid"/>
            <a:headEnd type="none" w="sm" len="sm"/>
            <a:tailEnd type="none" w="sm" len="sm"/>
          </a:ln>
        </p:spPr>
      </p:sp>
      <p:sp>
        <p:nvSpPr>
          <p:cNvPr id="9" name="AutoShape 9"/>
          <p:cNvSpPr/>
          <p:nvPr/>
        </p:nvSpPr>
        <p:spPr>
          <a:xfrm rot="-5400000">
            <a:off x="6171483" y="6692274"/>
            <a:ext cx="5960758" cy="0"/>
          </a:xfrm>
          <a:prstGeom prst="line">
            <a:avLst/>
          </a:prstGeom>
          <a:ln w="47625" cap="flat">
            <a:solidFill>
              <a:srgbClr val="000000"/>
            </a:solidFill>
            <a:prstDash val="solid"/>
            <a:headEnd type="none" w="sm" len="sm"/>
            <a:tailEnd type="none" w="sm" len="sm"/>
          </a:ln>
        </p:spPr>
      </p:sp>
      <p:sp>
        <p:nvSpPr>
          <p:cNvPr id="10" name="AutoShape 10"/>
          <p:cNvSpPr/>
          <p:nvPr/>
        </p:nvSpPr>
        <p:spPr>
          <a:xfrm rot="-5400000">
            <a:off x="14830723" y="6723023"/>
            <a:ext cx="5930734" cy="0"/>
          </a:xfrm>
          <a:prstGeom prst="line">
            <a:avLst/>
          </a:prstGeom>
          <a:ln w="47625" cap="flat">
            <a:solidFill>
              <a:srgbClr val="000000"/>
            </a:solidFill>
            <a:prstDash val="solid"/>
            <a:headEnd type="none" w="sm" len="sm"/>
            <a:tailEnd type="none" w="sm" len="sm"/>
          </a:ln>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9931" y="1916981"/>
            <a:ext cx="8273015" cy="8536882"/>
          </a:xfrm>
          <a:prstGeom prst="rect">
            <a:avLst/>
          </a:prstGeom>
        </p:spPr>
      </p:pic>
      <p:pic>
        <p:nvPicPr>
          <p:cNvPr id="3" name="Picture 3"/>
          <p:cNvPicPr>
            <a:picLocks noChangeAspect="1"/>
          </p:cNvPicPr>
          <p:nvPr/>
        </p:nvPicPr>
        <p:blipFill>
          <a:blip r:embed="rId4"/>
          <a:srcRect/>
          <a:stretch>
            <a:fillRect/>
          </a:stretch>
        </p:blipFill>
        <p:spPr>
          <a:xfrm>
            <a:off x="11187688" y="1093308"/>
            <a:ext cx="5676614" cy="8164992"/>
          </a:xfrm>
          <a:prstGeom prst="rect">
            <a:avLst/>
          </a:prstGeom>
        </p:spPr>
      </p:pic>
      <p:sp>
        <p:nvSpPr>
          <p:cNvPr id="4" name="TextBox 4"/>
          <p:cNvSpPr txBox="1"/>
          <p:nvPr/>
        </p:nvSpPr>
        <p:spPr>
          <a:xfrm>
            <a:off x="381000" y="419100"/>
            <a:ext cx="10158988" cy="2782813"/>
          </a:xfrm>
          <a:prstGeom prst="rect">
            <a:avLst/>
          </a:prstGeom>
        </p:spPr>
        <p:txBody>
          <a:bodyPr wrap="square" lIns="0" tIns="0" rIns="0" bIns="0" rtlCol="0" anchor="t">
            <a:spAutoFit/>
          </a:bodyPr>
          <a:lstStyle/>
          <a:p>
            <a:pPr algn="ctr">
              <a:lnSpc>
                <a:spcPts val="9936"/>
              </a:lnSpc>
            </a:pPr>
            <a:r>
              <a:rPr lang="en-US" sz="8800" spc="468" dirty="0">
                <a:solidFill>
                  <a:srgbClr val="5A3756"/>
                </a:solidFill>
                <a:latin typeface="SignPainter-HouseScript" panose="02000006070000020004" pitchFamily="2" charset="0"/>
              </a:rPr>
              <a:t>Santa Rosa Plains</a:t>
            </a:r>
          </a:p>
          <a:p>
            <a:pPr algn="ctr">
              <a:lnSpc>
                <a:spcPts val="11756"/>
              </a:lnSpc>
            </a:pPr>
            <a:r>
              <a:rPr lang="en-US" sz="8800" spc="554" dirty="0">
                <a:solidFill>
                  <a:srgbClr val="5A3756"/>
                </a:solidFill>
                <a:latin typeface="SignPainter-HouseScript" panose="02000006070000020004" pitchFamily="2" charset="0"/>
              </a:rPr>
              <a:t>Location</a:t>
            </a:r>
          </a:p>
        </p:txBody>
      </p:sp>
      <p:sp>
        <p:nvSpPr>
          <p:cNvPr id="5" name="TextBox 5"/>
          <p:cNvSpPr txBox="1"/>
          <p:nvPr/>
        </p:nvSpPr>
        <p:spPr>
          <a:xfrm>
            <a:off x="1810277" y="3770475"/>
            <a:ext cx="6424475" cy="3736985"/>
          </a:xfrm>
          <a:prstGeom prst="rect">
            <a:avLst/>
          </a:prstGeom>
        </p:spPr>
        <p:txBody>
          <a:bodyPr lIns="0" tIns="0" rIns="0" bIns="0" rtlCol="0" anchor="t">
            <a:spAutoFit/>
          </a:bodyPr>
          <a:lstStyle/>
          <a:p>
            <a:pPr algn="ctr">
              <a:lnSpc>
                <a:spcPts val="4159"/>
              </a:lnSpc>
            </a:pPr>
            <a:r>
              <a:rPr lang="en-US" sz="3199" dirty="0">
                <a:solidFill>
                  <a:srgbClr val="191919"/>
                </a:solidFill>
                <a:latin typeface="Montserrat Bold"/>
              </a:rPr>
              <a:t>Santa Rosa Plains is the area closest to Santa Rosa on the east side of the Laguna de Santa Rosa</a:t>
            </a:r>
          </a:p>
          <a:p>
            <a:pPr algn="ctr">
              <a:lnSpc>
                <a:spcPts val="4159"/>
              </a:lnSpc>
            </a:pPr>
            <a:endParaRPr lang="en-US" sz="3199" dirty="0">
              <a:solidFill>
                <a:srgbClr val="191919"/>
              </a:solidFill>
              <a:latin typeface="Montserrat Bold"/>
            </a:endParaRPr>
          </a:p>
          <a:p>
            <a:pPr algn="ctr">
              <a:lnSpc>
                <a:spcPts val="4159"/>
              </a:lnSpc>
            </a:pPr>
            <a:r>
              <a:rPr lang="en-US" sz="3199" dirty="0">
                <a:solidFill>
                  <a:srgbClr val="191919"/>
                </a:solidFill>
                <a:latin typeface="Montserrat Bold"/>
              </a:rPr>
              <a:t>Encompasses Olivet Road and the </a:t>
            </a:r>
            <a:r>
              <a:rPr lang="en-US" sz="3199">
                <a:solidFill>
                  <a:srgbClr val="191919"/>
                </a:solidFill>
                <a:latin typeface="Montserrat Bold"/>
              </a:rPr>
              <a:t>Piner</a:t>
            </a:r>
            <a:r>
              <a:rPr lang="en-US" sz="3199" dirty="0">
                <a:solidFill>
                  <a:srgbClr val="191919"/>
                </a:solidFill>
                <a:latin typeface="Montserrat Bold"/>
              </a:rPr>
              <a:t>-Olivet area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659439" y="3460638"/>
            <a:ext cx="2529122" cy="2529112"/>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extLst>
                  <a:ext uri="{28A0092B-C50C-407E-A947-70E740481C1C}">
                    <a14:useLocalDpi xmlns:a14="http://schemas.microsoft.com/office/drawing/2010/main"/>
                  </a:ext>
                </a:extLst>
              </a:blip>
              <a:stretch>
                <a:fillRect/>
              </a:stretch>
            </a:blipFill>
          </p:spPr>
        </p:sp>
      </p:grpSp>
      <p:grpSp>
        <p:nvGrpSpPr>
          <p:cNvPr id="4" name="Group 4"/>
          <p:cNvGrpSpPr>
            <a:grpSpLocks noChangeAspect="1"/>
          </p:cNvGrpSpPr>
          <p:nvPr/>
        </p:nvGrpSpPr>
        <p:grpSpPr>
          <a:xfrm>
            <a:off x="7696026" y="3460638"/>
            <a:ext cx="2529122" cy="2529112"/>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extLst>
                  <a:ext uri="{28A0092B-C50C-407E-A947-70E740481C1C}">
                    <a14:useLocalDpi xmlns:a14="http://schemas.microsoft.com/office/drawing/2010/main"/>
                  </a:ext>
                </a:extLst>
              </a:blip>
              <a:stretch>
                <a:fillRect/>
              </a:stretch>
            </a:blipFill>
          </p:spPr>
        </p:sp>
      </p:grpSp>
      <p:grpSp>
        <p:nvGrpSpPr>
          <p:cNvPr id="6" name="Group 6"/>
          <p:cNvGrpSpPr>
            <a:grpSpLocks noChangeAspect="1"/>
          </p:cNvGrpSpPr>
          <p:nvPr/>
        </p:nvGrpSpPr>
        <p:grpSpPr>
          <a:xfrm>
            <a:off x="12793751" y="3460638"/>
            <a:ext cx="2529122" cy="2529112"/>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extLst>
                  <a:ext uri="{28A0092B-C50C-407E-A947-70E740481C1C}">
                    <a14:useLocalDpi xmlns:a14="http://schemas.microsoft.com/office/drawing/2010/main"/>
                  </a:ext>
                </a:extLst>
              </a:blip>
              <a:stretch>
                <a:fillRect/>
              </a:stretch>
            </a:blipFill>
          </p:spPr>
        </p:sp>
      </p:grpSp>
      <p:sp>
        <p:nvSpPr>
          <p:cNvPr id="8" name="TextBox 8"/>
          <p:cNvSpPr txBox="1"/>
          <p:nvPr/>
        </p:nvSpPr>
        <p:spPr>
          <a:xfrm>
            <a:off x="4216094" y="342900"/>
            <a:ext cx="9488983" cy="2268570"/>
          </a:xfrm>
          <a:prstGeom prst="rect">
            <a:avLst/>
          </a:prstGeom>
        </p:spPr>
        <p:txBody>
          <a:bodyPr lIns="0" tIns="0" rIns="0" bIns="0" rtlCol="0" anchor="t">
            <a:spAutoFit/>
          </a:bodyPr>
          <a:lstStyle/>
          <a:p>
            <a:pPr algn="ctr">
              <a:lnSpc>
                <a:spcPts val="8640"/>
              </a:lnSpc>
            </a:pPr>
            <a:r>
              <a:rPr lang="en-US" sz="8800" dirty="0">
                <a:solidFill>
                  <a:srgbClr val="191919"/>
                </a:solidFill>
                <a:latin typeface="SignPainter-HouseScript" panose="02000006070000020004" pitchFamily="2" charset="0"/>
              </a:rPr>
              <a:t>Santa Rosa Plains </a:t>
            </a:r>
          </a:p>
          <a:p>
            <a:pPr algn="ctr">
              <a:lnSpc>
                <a:spcPts val="8640"/>
              </a:lnSpc>
            </a:pPr>
            <a:r>
              <a:rPr lang="en-US" sz="8800" dirty="0">
                <a:solidFill>
                  <a:srgbClr val="191919"/>
                </a:solidFill>
                <a:latin typeface="SignPainter-HouseScript" panose="02000006070000020004" pitchFamily="2" charset="0"/>
              </a:rPr>
              <a:t>Fast Facts</a:t>
            </a:r>
          </a:p>
        </p:txBody>
      </p:sp>
      <p:grpSp>
        <p:nvGrpSpPr>
          <p:cNvPr id="9" name="Group 9"/>
          <p:cNvGrpSpPr/>
          <p:nvPr/>
        </p:nvGrpSpPr>
        <p:grpSpPr>
          <a:xfrm>
            <a:off x="3051382" y="1326601"/>
            <a:ext cx="725324" cy="725324"/>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DECF"/>
            </a:solidFill>
          </p:spPr>
        </p:sp>
      </p:grpSp>
      <p:grpSp>
        <p:nvGrpSpPr>
          <p:cNvPr id="11" name="Group 11"/>
          <p:cNvGrpSpPr/>
          <p:nvPr/>
        </p:nvGrpSpPr>
        <p:grpSpPr>
          <a:xfrm>
            <a:off x="4010155" y="1326601"/>
            <a:ext cx="725324" cy="725324"/>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DECF"/>
            </a:solidFill>
          </p:spPr>
        </p:sp>
      </p:grpSp>
      <p:grpSp>
        <p:nvGrpSpPr>
          <p:cNvPr id="13" name="Group 13"/>
          <p:cNvGrpSpPr/>
          <p:nvPr/>
        </p:nvGrpSpPr>
        <p:grpSpPr>
          <a:xfrm>
            <a:off x="13185695" y="1326601"/>
            <a:ext cx="725324" cy="725324"/>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DECF"/>
            </a:solidFill>
          </p:spPr>
        </p:sp>
      </p:grpSp>
      <p:grpSp>
        <p:nvGrpSpPr>
          <p:cNvPr id="15" name="Group 15"/>
          <p:cNvGrpSpPr/>
          <p:nvPr/>
        </p:nvGrpSpPr>
        <p:grpSpPr>
          <a:xfrm>
            <a:off x="14144468" y="1326601"/>
            <a:ext cx="725324" cy="725324"/>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DECF"/>
            </a:solidFill>
          </p:spPr>
        </p:sp>
      </p:grpSp>
      <p:sp>
        <p:nvSpPr>
          <p:cNvPr id="17" name="TextBox 17"/>
          <p:cNvSpPr txBox="1"/>
          <p:nvPr/>
        </p:nvSpPr>
        <p:spPr>
          <a:xfrm>
            <a:off x="1769836" y="6621124"/>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Zinfandel</a:t>
            </a:r>
          </a:p>
        </p:txBody>
      </p:sp>
      <p:sp>
        <p:nvSpPr>
          <p:cNvPr id="18" name="TextBox 18"/>
          <p:cNvSpPr txBox="1"/>
          <p:nvPr/>
        </p:nvSpPr>
        <p:spPr>
          <a:xfrm>
            <a:off x="1769836" y="7369342"/>
            <a:ext cx="4308327" cy="1035050"/>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This neighborhood is well-known for being home to the valley's oldest Zinfandel vines</a:t>
            </a:r>
          </a:p>
        </p:txBody>
      </p:sp>
      <p:sp>
        <p:nvSpPr>
          <p:cNvPr id="19" name="TextBox 19"/>
          <p:cNvSpPr txBox="1"/>
          <p:nvPr/>
        </p:nvSpPr>
        <p:spPr>
          <a:xfrm>
            <a:off x="6806423" y="6621124"/>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Soils</a:t>
            </a:r>
          </a:p>
        </p:txBody>
      </p:sp>
      <p:sp>
        <p:nvSpPr>
          <p:cNvPr id="20" name="TextBox 20"/>
          <p:cNvSpPr txBox="1"/>
          <p:nvPr/>
        </p:nvSpPr>
        <p:spPr>
          <a:xfrm>
            <a:off x="6806423" y="7369342"/>
            <a:ext cx="4308327" cy="682625"/>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Primarily shale, sandstone and clay soils</a:t>
            </a:r>
          </a:p>
        </p:txBody>
      </p:sp>
      <p:sp>
        <p:nvSpPr>
          <p:cNvPr id="21" name="TextBox 21"/>
          <p:cNvSpPr txBox="1"/>
          <p:nvPr/>
        </p:nvSpPr>
        <p:spPr>
          <a:xfrm>
            <a:off x="12037480" y="6621124"/>
            <a:ext cx="4653042"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Wines</a:t>
            </a:r>
          </a:p>
        </p:txBody>
      </p:sp>
      <p:sp>
        <p:nvSpPr>
          <p:cNvPr id="22" name="TextBox 22"/>
          <p:cNvSpPr txBox="1"/>
          <p:nvPr/>
        </p:nvSpPr>
        <p:spPr>
          <a:xfrm>
            <a:off x="12209837" y="7369342"/>
            <a:ext cx="4308327" cy="1035050"/>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The unique soil profile yield spicy, raspberry influenced Zinfandels and other red wines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grpSp>
        <p:nvGrpSpPr>
          <p:cNvPr id="2" name="Group 2"/>
          <p:cNvGrpSpPr/>
          <p:nvPr/>
        </p:nvGrpSpPr>
        <p:grpSpPr>
          <a:xfrm>
            <a:off x="9664280" y="421004"/>
            <a:ext cx="7857930" cy="9444993"/>
            <a:chOff x="0" y="0"/>
            <a:chExt cx="10477240" cy="12593323"/>
          </a:xfrm>
        </p:grpSpPr>
        <p:pic>
          <p:nvPicPr>
            <p:cNvPr id="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10477240" cy="12593323"/>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425408" y="1750118"/>
            <a:ext cx="8273015" cy="8536882"/>
          </a:xfrm>
          <a:prstGeom prst="rect">
            <a:avLst/>
          </a:prstGeom>
        </p:spPr>
      </p:pic>
      <p:sp>
        <p:nvSpPr>
          <p:cNvPr id="5" name="TextBox 5"/>
          <p:cNvSpPr txBox="1"/>
          <p:nvPr/>
        </p:nvSpPr>
        <p:spPr>
          <a:xfrm>
            <a:off x="425408" y="421004"/>
            <a:ext cx="7987629" cy="1513235"/>
          </a:xfrm>
          <a:prstGeom prst="rect">
            <a:avLst/>
          </a:prstGeom>
        </p:spPr>
        <p:txBody>
          <a:bodyPr lIns="0" tIns="0" rIns="0" bIns="0" rtlCol="0" anchor="t">
            <a:spAutoFit/>
          </a:bodyPr>
          <a:lstStyle/>
          <a:p>
            <a:pPr algn="ctr">
              <a:lnSpc>
                <a:spcPts val="11756"/>
              </a:lnSpc>
            </a:pPr>
            <a:r>
              <a:rPr lang="en-US" sz="8800" spc="554" dirty="0">
                <a:solidFill>
                  <a:srgbClr val="5A3756"/>
                </a:solidFill>
                <a:latin typeface="SignPainter-HouseScript" panose="02000006070000020004" pitchFamily="2" charset="0"/>
              </a:rPr>
              <a:t>Santa Rosa Plains</a:t>
            </a:r>
          </a:p>
        </p:txBody>
      </p:sp>
      <p:sp>
        <p:nvSpPr>
          <p:cNvPr id="6" name="TextBox 6"/>
          <p:cNvSpPr txBox="1"/>
          <p:nvPr/>
        </p:nvSpPr>
        <p:spPr>
          <a:xfrm>
            <a:off x="425408" y="3348658"/>
            <a:ext cx="8474167" cy="6274435"/>
          </a:xfrm>
          <a:prstGeom prst="rect">
            <a:avLst/>
          </a:prstGeom>
        </p:spPr>
        <p:txBody>
          <a:bodyPr lIns="0" tIns="0" rIns="0" bIns="0" rtlCol="0" anchor="t">
            <a:spAutoFit/>
          </a:bodyPr>
          <a:lstStyle/>
          <a:p>
            <a:pPr marL="690881" lvl="1" indent="-345440">
              <a:lnSpc>
                <a:spcPts val="4160"/>
              </a:lnSpc>
              <a:buFont typeface="Arial"/>
              <a:buChar char="•"/>
            </a:pPr>
            <a:r>
              <a:rPr lang="en-US" sz="3200">
                <a:solidFill>
                  <a:srgbClr val="191919"/>
                </a:solidFill>
                <a:latin typeface="Montserrat Bold"/>
              </a:rPr>
              <a:t>Vineyards and wineries are strongly populated in this neighborhood</a:t>
            </a:r>
          </a:p>
          <a:p>
            <a:pPr>
              <a:lnSpc>
                <a:spcPts val="4160"/>
              </a:lnSpc>
            </a:pPr>
            <a:endParaRPr lang="en-US" sz="3200">
              <a:solidFill>
                <a:srgbClr val="191919"/>
              </a:solidFill>
              <a:latin typeface="Montserrat Bold"/>
            </a:endParaRPr>
          </a:p>
          <a:p>
            <a:pPr marL="690881" lvl="1" indent="-345440">
              <a:lnSpc>
                <a:spcPts val="4160"/>
              </a:lnSpc>
              <a:buFont typeface="Arial"/>
              <a:buChar char="•"/>
            </a:pPr>
            <a:r>
              <a:rPr lang="en-US" sz="3200">
                <a:solidFill>
                  <a:srgbClr val="191919"/>
                </a:solidFill>
                <a:latin typeface="Montserrat Bold"/>
              </a:rPr>
              <a:t>Expresses red fruit characteristics in Zinfandel and Pinot Noir</a:t>
            </a:r>
          </a:p>
          <a:p>
            <a:pPr>
              <a:lnSpc>
                <a:spcPts val="4160"/>
              </a:lnSpc>
            </a:pPr>
            <a:endParaRPr lang="en-US" sz="3200">
              <a:solidFill>
                <a:srgbClr val="191919"/>
              </a:solidFill>
              <a:latin typeface="Montserrat Bold"/>
            </a:endParaRPr>
          </a:p>
          <a:p>
            <a:pPr marL="690881" lvl="1" indent="-345440">
              <a:lnSpc>
                <a:spcPts val="4160"/>
              </a:lnSpc>
              <a:buFont typeface="Arial"/>
              <a:buChar char="•"/>
            </a:pPr>
            <a:r>
              <a:rPr lang="en-US" sz="3200">
                <a:solidFill>
                  <a:srgbClr val="191919"/>
                </a:solidFill>
                <a:latin typeface="Montserrat Bold"/>
              </a:rPr>
              <a:t>Many of the Pinot Noir vineyards are planted with Martini clone, one of the oldest clones in the AVA, characterized by large berries</a:t>
            </a:r>
          </a:p>
          <a:p>
            <a:pPr>
              <a:lnSpc>
                <a:spcPts val="4160"/>
              </a:lnSpc>
            </a:pPr>
            <a:endParaRPr lang="en-US" sz="3200">
              <a:solidFill>
                <a:srgbClr val="191919"/>
              </a:solidFill>
              <a:latin typeface="Montserrat Bold"/>
            </a:endParaRPr>
          </a:p>
          <a:p>
            <a:pPr>
              <a:lnSpc>
                <a:spcPts val="4160"/>
              </a:lnSpc>
            </a:pPr>
            <a:endParaRPr lang="en-US" sz="3200">
              <a:solidFill>
                <a:srgbClr val="191919"/>
              </a:solidFill>
              <a:latin typeface="Montserrat Bo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rgbClr val="F3F5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2043221" y="188511"/>
            <a:ext cx="7315200" cy="4005072"/>
          </a:xfrm>
          <a:prstGeom prst="rect">
            <a:avLst/>
          </a:prstGeom>
        </p:spPr>
      </p:pic>
      <p:pic>
        <p:nvPicPr>
          <p:cNvPr id="3" name="Picture 3"/>
          <p:cNvPicPr>
            <a:picLocks noChangeAspect="1"/>
          </p:cNvPicPr>
          <p:nvPr/>
        </p:nvPicPr>
        <p:blipFill>
          <a:blip r:embed="rId4"/>
          <a:srcRect/>
          <a:stretch>
            <a:fillRect/>
          </a:stretch>
        </p:blipFill>
        <p:spPr>
          <a:xfrm>
            <a:off x="1037048" y="4229100"/>
            <a:ext cx="7426005" cy="507090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7696200" y="102172"/>
            <a:ext cx="7315200" cy="4005072"/>
          </a:xfrm>
          <a:prstGeom prst="rect">
            <a:avLst/>
          </a:prstGeom>
        </p:spPr>
      </p:pic>
      <p:sp>
        <p:nvSpPr>
          <p:cNvPr id="5" name="TextBox 5"/>
          <p:cNvSpPr txBox="1"/>
          <p:nvPr/>
        </p:nvSpPr>
        <p:spPr>
          <a:xfrm>
            <a:off x="1888528" y="949567"/>
            <a:ext cx="14639459" cy="1513235"/>
          </a:xfrm>
          <a:prstGeom prst="rect">
            <a:avLst/>
          </a:prstGeom>
        </p:spPr>
        <p:txBody>
          <a:bodyPr lIns="0" tIns="0" rIns="0" bIns="0" rtlCol="0" anchor="t">
            <a:spAutoFit/>
          </a:bodyPr>
          <a:lstStyle/>
          <a:p>
            <a:pPr algn="ctr">
              <a:lnSpc>
                <a:spcPts val="11756"/>
              </a:lnSpc>
            </a:pPr>
            <a:r>
              <a:rPr lang="en-US" sz="8800" spc="554" dirty="0">
                <a:solidFill>
                  <a:srgbClr val="5A3756"/>
                </a:solidFill>
                <a:latin typeface="SignPainter-HouseScript" panose="02000006070000020004" pitchFamily="2" charset="0"/>
              </a:rPr>
              <a:t>Wine 3: Santa Rosa Plains </a:t>
            </a:r>
          </a:p>
        </p:txBody>
      </p:sp>
      <p:sp>
        <p:nvSpPr>
          <p:cNvPr id="6" name="TextBox 6"/>
          <p:cNvSpPr txBox="1"/>
          <p:nvPr/>
        </p:nvSpPr>
        <p:spPr>
          <a:xfrm>
            <a:off x="9294164" y="4937020"/>
            <a:ext cx="8474167" cy="3655060"/>
          </a:xfrm>
          <a:prstGeom prst="rect">
            <a:avLst/>
          </a:prstGeom>
        </p:spPr>
        <p:txBody>
          <a:bodyPr lIns="0" tIns="0" rIns="0" bIns="0" rtlCol="0" anchor="t">
            <a:spAutoFit/>
          </a:bodyPr>
          <a:lstStyle/>
          <a:p>
            <a:pPr marL="690877" lvl="1" indent="-345439">
              <a:lnSpc>
                <a:spcPts val="4159"/>
              </a:lnSpc>
              <a:buFont typeface="Arial"/>
              <a:buChar char="•"/>
            </a:pPr>
            <a:r>
              <a:rPr lang="en-US" sz="3199" dirty="0">
                <a:solidFill>
                  <a:srgbClr val="191919"/>
                </a:solidFill>
                <a:latin typeface="Montserrat Bold"/>
              </a:rPr>
              <a:t>wine info 1</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wine info 2</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wine info 3</a:t>
            </a:r>
          </a:p>
          <a:p>
            <a:pPr>
              <a:lnSpc>
                <a:spcPts val="4159"/>
              </a:lnSpc>
            </a:pPr>
            <a:endParaRPr lang="en-US" sz="3199" dirty="0">
              <a:solidFill>
                <a:srgbClr val="191919"/>
              </a:solidFill>
              <a:latin typeface="Montserrat Bold"/>
            </a:endParaRPr>
          </a:p>
          <a:p>
            <a:pPr>
              <a:lnSpc>
                <a:spcPts val="4159"/>
              </a:lnSpc>
            </a:pPr>
            <a:endParaRPr lang="en-US" sz="3199" dirty="0">
              <a:solidFill>
                <a:srgbClr val="191919"/>
              </a:solidFill>
              <a:latin typeface="Montserrat Bold"/>
            </a:endParaRPr>
          </a:p>
        </p:txBody>
      </p:sp>
      <p:sp>
        <p:nvSpPr>
          <p:cNvPr id="7" name="TextBox 7"/>
          <p:cNvSpPr txBox="1"/>
          <p:nvPr/>
        </p:nvSpPr>
        <p:spPr>
          <a:xfrm>
            <a:off x="4181262" y="2617688"/>
            <a:ext cx="10053990" cy="450215"/>
          </a:xfrm>
          <a:prstGeom prst="rect">
            <a:avLst/>
          </a:prstGeom>
        </p:spPr>
        <p:txBody>
          <a:bodyPr lIns="0" tIns="0" rIns="0" bIns="0" rtlCol="0" anchor="t">
            <a:spAutoFit/>
          </a:bodyPr>
          <a:lstStyle/>
          <a:p>
            <a:pPr algn="ctr">
              <a:lnSpc>
                <a:spcPts val="3519"/>
              </a:lnSpc>
            </a:pPr>
            <a:r>
              <a:rPr lang="en-US" sz="3199" dirty="0">
                <a:solidFill>
                  <a:srgbClr val="191919"/>
                </a:solidFill>
                <a:latin typeface="Montserrat Semi-Bold"/>
              </a:rPr>
              <a:t>Martinelli 2013 Pinot Noir, Moonshine Ranch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sp>
        <p:nvSpPr>
          <p:cNvPr id="2" name="AutoShape 2"/>
          <p:cNvSpPr/>
          <p:nvPr/>
        </p:nvSpPr>
        <p:spPr>
          <a:xfrm>
            <a:off x="9232416" y="1301662"/>
            <a:ext cx="8350909" cy="0"/>
          </a:xfrm>
          <a:prstGeom prst="line">
            <a:avLst/>
          </a:prstGeom>
          <a:ln w="47625" cap="flat">
            <a:solidFill>
              <a:srgbClr val="000000"/>
            </a:solidFill>
            <a:prstDash val="solid"/>
            <a:headEnd type="none" w="sm" len="sm"/>
            <a:tailEnd type="none" w="sm" len="sm"/>
          </a:ln>
        </p:spPr>
      </p:sp>
      <p:sp>
        <p:nvSpPr>
          <p:cNvPr id="3" name="AutoShape 3"/>
          <p:cNvSpPr/>
          <p:nvPr/>
        </p:nvSpPr>
        <p:spPr>
          <a:xfrm>
            <a:off x="9258442" y="7387175"/>
            <a:ext cx="8350909" cy="0"/>
          </a:xfrm>
          <a:prstGeom prst="line">
            <a:avLst/>
          </a:prstGeom>
          <a:ln w="47625" cap="flat">
            <a:solidFill>
              <a:srgbClr val="000000"/>
            </a:solidFill>
            <a:prstDash val="solid"/>
            <a:headEnd type="none" w="sm" len="sm"/>
            <a:tailEnd type="none" w="sm" len="sm"/>
          </a:ln>
        </p:spPr>
      </p:sp>
      <p:sp>
        <p:nvSpPr>
          <p:cNvPr id="4" name="AutoShape 4"/>
          <p:cNvSpPr/>
          <p:nvPr/>
        </p:nvSpPr>
        <p:spPr>
          <a:xfrm rot="-5400000">
            <a:off x="6215686" y="4325368"/>
            <a:ext cx="6085513" cy="0"/>
          </a:xfrm>
          <a:prstGeom prst="line">
            <a:avLst/>
          </a:prstGeom>
          <a:ln w="38100" cap="flat">
            <a:solidFill>
              <a:srgbClr val="000000"/>
            </a:solidFill>
            <a:prstDash val="solid"/>
            <a:headEnd type="none" w="sm" len="sm"/>
            <a:tailEnd type="none" w="sm" len="sm"/>
          </a:ln>
        </p:spPr>
      </p:sp>
      <p:sp>
        <p:nvSpPr>
          <p:cNvPr id="5" name="AutoShape 5"/>
          <p:cNvSpPr/>
          <p:nvPr/>
        </p:nvSpPr>
        <p:spPr>
          <a:xfrm rot="-5410779">
            <a:off x="14570748" y="4320350"/>
            <a:ext cx="6075506" cy="0"/>
          </a:xfrm>
          <a:prstGeom prst="line">
            <a:avLst/>
          </a:prstGeom>
          <a:ln w="38100"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t="22248" r="26974" b="49245"/>
          <a:stretch>
            <a:fillRect/>
          </a:stretch>
        </p:blipFill>
        <p:spPr>
          <a:xfrm>
            <a:off x="10170742" y="1918210"/>
            <a:ext cx="7635904" cy="509517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0944186" y="3691774"/>
            <a:ext cx="448060" cy="66750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1902057" y="5313134"/>
            <a:ext cx="1737756" cy="421406"/>
          </a:xfrm>
          <a:prstGeom prst="rect">
            <a:avLst/>
          </a:prstGeom>
        </p:spPr>
      </p:pic>
      <p:sp>
        <p:nvSpPr>
          <p:cNvPr id="10" name="TextBox 10"/>
          <p:cNvSpPr txBox="1"/>
          <p:nvPr/>
        </p:nvSpPr>
        <p:spPr>
          <a:xfrm>
            <a:off x="1028700" y="3911600"/>
            <a:ext cx="8048759" cy="2506392"/>
          </a:xfrm>
          <a:prstGeom prst="rect">
            <a:avLst/>
          </a:prstGeom>
        </p:spPr>
        <p:txBody>
          <a:bodyPr lIns="0" tIns="0" rIns="0" bIns="0" rtlCol="0" anchor="t">
            <a:spAutoFit/>
          </a:bodyPr>
          <a:lstStyle/>
          <a:p>
            <a:pPr marL="539751" lvl="1" indent="-269876">
              <a:lnSpc>
                <a:spcPts val="3250"/>
              </a:lnSpc>
              <a:buFont typeface="Arial"/>
              <a:buChar char="•"/>
            </a:pPr>
            <a:r>
              <a:rPr lang="en-US" sz="2500" dirty="0">
                <a:solidFill>
                  <a:srgbClr val="191919"/>
                </a:solidFill>
                <a:latin typeface="Montserrat" pitchFamily="2" charset="77"/>
              </a:rPr>
              <a:t>The Russian River Valley is located in Sonoma County, just west of the city of Santa Rosa</a:t>
            </a:r>
          </a:p>
          <a:p>
            <a:pPr>
              <a:lnSpc>
                <a:spcPts val="3250"/>
              </a:lnSpc>
            </a:pPr>
            <a:endParaRPr lang="en-US" sz="2500" dirty="0">
              <a:solidFill>
                <a:srgbClr val="191919"/>
              </a:solidFill>
              <a:latin typeface="Montserrat" pitchFamily="2" charset="77"/>
            </a:endParaRPr>
          </a:p>
          <a:p>
            <a:pPr marL="539751" lvl="1" indent="-269876">
              <a:lnSpc>
                <a:spcPts val="3250"/>
              </a:lnSpc>
              <a:buFont typeface="Arial"/>
              <a:buChar char="•"/>
            </a:pPr>
            <a:r>
              <a:rPr lang="en-US" sz="2500" dirty="0">
                <a:solidFill>
                  <a:srgbClr val="191919"/>
                </a:solidFill>
                <a:latin typeface="Montserrat" pitchFamily="2" charset="77"/>
              </a:rPr>
              <a:t>Westernmost areas of the Russian River Valley are just 10 miles from the Pacific Ocean </a:t>
            </a:r>
          </a:p>
          <a:p>
            <a:pPr>
              <a:lnSpc>
                <a:spcPts val="3250"/>
              </a:lnSpc>
            </a:pPr>
            <a:endParaRPr lang="en-US" sz="2500" dirty="0">
              <a:solidFill>
                <a:srgbClr val="191919"/>
              </a:solidFill>
              <a:latin typeface="Arimo"/>
            </a:endParaRPr>
          </a:p>
        </p:txBody>
      </p:sp>
      <p:sp>
        <p:nvSpPr>
          <p:cNvPr id="11" name="TextBox 11"/>
          <p:cNvSpPr txBox="1"/>
          <p:nvPr/>
        </p:nvSpPr>
        <p:spPr>
          <a:xfrm>
            <a:off x="12770935" y="4760595"/>
            <a:ext cx="1951434" cy="727710"/>
          </a:xfrm>
          <a:prstGeom prst="rect">
            <a:avLst/>
          </a:prstGeom>
        </p:spPr>
        <p:txBody>
          <a:bodyPr lIns="0" tIns="0" rIns="0" bIns="0" rtlCol="0" anchor="t">
            <a:spAutoFit/>
          </a:bodyPr>
          <a:lstStyle/>
          <a:p>
            <a:pPr algn="ctr">
              <a:lnSpc>
                <a:spcPts val="2939"/>
              </a:lnSpc>
            </a:pPr>
            <a:r>
              <a:rPr lang="en-US" sz="2099">
                <a:solidFill>
                  <a:srgbClr val="F3F5F9"/>
                </a:solidFill>
                <a:latin typeface="Montserrat Bold"/>
              </a:rPr>
              <a:t>San Francisco </a:t>
            </a:r>
          </a:p>
          <a:p>
            <a:pPr algn="ctr">
              <a:lnSpc>
                <a:spcPts val="2939"/>
              </a:lnSpc>
            </a:pPr>
            <a:r>
              <a:rPr lang="en-US" sz="2099">
                <a:solidFill>
                  <a:srgbClr val="F3F5F9"/>
                </a:solidFill>
                <a:latin typeface="Montserrat Bold"/>
              </a:rPr>
              <a:t>Bay Area</a:t>
            </a:r>
          </a:p>
        </p:txBody>
      </p:sp>
      <p:sp>
        <p:nvSpPr>
          <p:cNvPr id="12" name="TextBox 12"/>
          <p:cNvSpPr txBox="1"/>
          <p:nvPr/>
        </p:nvSpPr>
        <p:spPr>
          <a:xfrm>
            <a:off x="11477971" y="3612515"/>
            <a:ext cx="848171" cy="727710"/>
          </a:xfrm>
          <a:prstGeom prst="rect">
            <a:avLst/>
          </a:prstGeom>
        </p:spPr>
        <p:txBody>
          <a:bodyPr lIns="0" tIns="0" rIns="0" bIns="0" rtlCol="0" anchor="t">
            <a:spAutoFit/>
          </a:bodyPr>
          <a:lstStyle/>
          <a:p>
            <a:pPr algn="ctr">
              <a:lnSpc>
                <a:spcPts val="2939"/>
              </a:lnSpc>
            </a:pPr>
            <a:r>
              <a:rPr lang="en-US" sz="2099">
                <a:solidFill>
                  <a:srgbClr val="F3F5F9"/>
                </a:solidFill>
                <a:latin typeface="Montserrat Bold"/>
              </a:rPr>
              <a:t>Santa </a:t>
            </a:r>
          </a:p>
          <a:p>
            <a:pPr algn="ctr">
              <a:lnSpc>
                <a:spcPts val="2939"/>
              </a:lnSpc>
            </a:pPr>
            <a:r>
              <a:rPr lang="en-US" sz="2099">
                <a:solidFill>
                  <a:srgbClr val="F3F5F9"/>
                </a:solidFill>
                <a:latin typeface="Montserrat Bold"/>
              </a:rPr>
              <a:t>Rosa</a:t>
            </a:r>
          </a:p>
        </p:txBody>
      </p:sp>
      <p:pic>
        <p:nvPicPr>
          <p:cNvPr id="15" name="Picture 14">
            <a:extLst>
              <a:ext uri="{FF2B5EF4-FFF2-40B4-BE49-F238E27FC236}">
                <a16:creationId xmlns:a16="http://schemas.microsoft.com/office/drawing/2014/main" id="{192F3FC9-CCDC-F9A7-0FD5-8C039252EEA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32889" y="876300"/>
            <a:ext cx="4707586" cy="158957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rgbClr val="F3F5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2390366" y="-89931"/>
            <a:ext cx="7315200" cy="400507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8053156" y="-208818"/>
            <a:ext cx="7315200" cy="4005072"/>
          </a:xfrm>
          <a:prstGeom prst="rect">
            <a:avLst/>
          </a:prstGeom>
        </p:spPr>
      </p:pic>
      <p:pic>
        <p:nvPicPr>
          <p:cNvPr id="4" name="Picture 4"/>
          <p:cNvPicPr>
            <a:picLocks noChangeAspect="1"/>
          </p:cNvPicPr>
          <p:nvPr/>
        </p:nvPicPr>
        <p:blipFill>
          <a:blip r:embed="rId4"/>
          <a:srcRect/>
          <a:stretch>
            <a:fillRect/>
          </a:stretch>
        </p:blipFill>
        <p:spPr>
          <a:xfrm>
            <a:off x="9982200" y="4215324"/>
            <a:ext cx="7568135" cy="5045423"/>
          </a:xfrm>
          <a:prstGeom prst="rect">
            <a:avLst/>
          </a:prstGeom>
        </p:spPr>
      </p:pic>
      <p:sp>
        <p:nvSpPr>
          <p:cNvPr id="5" name="TextBox 5"/>
          <p:cNvSpPr txBox="1"/>
          <p:nvPr/>
        </p:nvSpPr>
        <p:spPr>
          <a:xfrm>
            <a:off x="-19373" y="499892"/>
            <a:ext cx="18288000" cy="3026470"/>
          </a:xfrm>
          <a:prstGeom prst="rect">
            <a:avLst/>
          </a:prstGeom>
        </p:spPr>
        <p:txBody>
          <a:bodyPr lIns="0" tIns="0" rIns="0" bIns="0" rtlCol="0" anchor="t">
            <a:spAutoFit/>
          </a:bodyPr>
          <a:lstStyle/>
          <a:p>
            <a:pPr algn="ctr">
              <a:lnSpc>
                <a:spcPts val="11756"/>
              </a:lnSpc>
            </a:pPr>
            <a:r>
              <a:rPr lang="en-US" sz="8800" spc="554" dirty="0">
                <a:solidFill>
                  <a:srgbClr val="5A3756"/>
                </a:solidFill>
                <a:latin typeface="SignPainter-HouseScript" panose="02000006070000020004" pitchFamily="2" charset="0"/>
              </a:rPr>
              <a:t>Santa Rosa Plains: </a:t>
            </a:r>
          </a:p>
          <a:p>
            <a:pPr algn="ctr">
              <a:lnSpc>
                <a:spcPts val="11756"/>
              </a:lnSpc>
            </a:pPr>
            <a:r>
              <a:rPr lang="en-US" sz="8800" spc="554" dirty="0">
                <a:solidFill>
                  <a:srgbClr val="5A3756"/>
                </a:solidFill>
                <a:latin typeface="SignPainter-HouseScript" panose="02000006070000020004" pitchFamily="2" charset="0"/>
              </a:rPr>
              <a:t>George Martinelli</a:t>
            </a:r>
          </a:p>
        </p:txBody>
      </p:sp>
      <p:sp>
        <p:nvSpPr>
          <p:cNvPr id="6" name="TextBox 6"/>
          <p:cNvSpPr txBox="1"/>
          <p:nvPr/>
        </p:nvSpPr>
        <p:spPr>
          <a:xfrm>
            <a:off x="376826" y="4438647"/>
            <a:ext cx="8474167" cy="4178935"/>
          </a:xfrm>
          <a:prstGeom prst="rect">
            <a:avLst/>
          </a:prstGeom>
        </p:spPr>
        <p:txBody>
          <a:bodyPr lIns="0" tIns="0" rIns="0" bIns="0" rtlCol="0" anchor="t">
            <a:spAutoFit/>
          </a:bodyPr>
          <a:lstStyle/>
          <a:p>
            <a:pPr marL="690877" lvl="1" indent="-345439">
              <a:lnSpc>
                <a:spcPts val="4159"/>
              </a:lnSpc>
              <a:buFont typeface="Arial"/>
              <a:buChar char="•"/>
            </a:pPr>
            <a:r>
              <a:rPr lang="en-US" sz="3199" dirty="0">
                <a:solidFill>
                  <a:srgbClr val="191919"/>
                </a:solidFill>
                <a:latin typeface="Montserrat Bold"/>
              </a:rPr>
              <a:t>Fifth generation wine grower</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Oversees winemaking and grower relations</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Additional Fact 3</a:t>
            </a:r>
          </a:p>
          <a:p>
            <a:pPr>
              <a:lnSpc>
                <a:spcPts val="4159"/>
              </a:lnSpc>
            </a:pPr>
            <a:endParaRPr lang="en-US" sz="3199" dirty="0">
              <a:solidFill>
                <a:srgbClr val="191919"/>
              </a:solidFill>
              <a:latin typeface="Montserrat Bold"/>
            </a:endParaRPr>
          </a:p>
          <a:p>
            <a:pPr>
              <a:lnSpc>
                <a:spcPts val="4159"/>
              </a:lnSpc>
            </a:pPr>
            <a:endParaRPr lang="en-US" sz="3199" dirty="0">
              <a:solidFill>
                <a:srgbClr val="191919"/>
              </a:solidFill>
              <a:latin typeface="Montserrat Bold"/>
            </a:endParaRPr>
          </a:p>
        </p:txBody>
      </p:sp>
      <p:sp>
        <p:nvSpPr>
          <p:cNvPr id="7" name="AutoShape 7"/>
          <p:cNvSpPr/>
          <p:nvPr/>
        </p:nvSpPr>
        <p:spPr>
          <a:xfrm>
            <a:off x="9204250" y="3733844"/>
            <a:ext cx="8766019" cy="0"/>
          </a:xfrm>
          <a:prstGeom prst="line">
            <a:avLst/>
          </a:prstGeom>
          <a:ln w="47625" cap="flat">
            <a:solidFill>
              <a:srgbClr val="000000"/>
            </a:solidFill>
            <a:prstDash val="solid"/>
            <a:headEnd type="none" w="sm" len="sm"/>
            <a:tailEnd type="none" w="sm" len="sm"/>
          </a:ln>
        </p:spPr>
      </p:sp>
      <p:sp>
        <p:nvSpPr>
          <p:cNvPr id="8" name="AutoShape 8"/>
          <p:cNvSpPr/>
          <p:nvPr/>
        </p:nvSpPr>
        <p:spPr>
          <a:xfrm>
            <a:off x="9204250" y="9694602"/>
            <a:ext cx="8746969" cy="0"/>
          </a:xfrm>
          <a:prstGeom prst="line">
            <a:avLst/>
          </a:prstGeom>
          <a:ln w="47625" cap="flat">
            <a:solidFill>
              <a:srgbClr val="000000"/>
            </a:solidFill>
            <a:prstDash val="solid"/>
            <a:headEnd type="none" w="sm" len="sm"/>
            <a:tailEnd type="none" w="sm" len="sm"/>
          </a:ln>
        </p:spPr>
      </p:sp>
      <p:sp>
        <p:nvSpPr>
          <p:cNvPr id="9" name="AutoShape 9"/>
          <p:cNvSpPr/>
          <p:nvPr/>
        </p:nvSpPr>
        <p:spPr>
          <a:xfrm rot="-5400000">
            <a:off x="6247683" y="6692274"/>
            <a:ext cx="5960758" cy="0"/>
          </a:xfrm>
          <a:prstGeom prst="line">
            <a:avLst/>
          </a:prstGeom>
          <a:ln w="47625" cap="flat">
            <a:solidFill>
              <a:srgbClr val="000000"/>
            </a:solidFill>
            <a:prstDash val="solid"/>
            <a:headEnd type="none" w="sm" len="sm"/>
            <a:tailEnd type="none" w="sm" len="sm"/>
          </a:ln>
        </p:spPr>
      </p:sp>
      <p:sp>
        <p:nvSpPr>
          <p:cNvPr id="10" name="AutoShape 10"/>
          <p:cNvSpPr/>
          <p:nvPr/>
        </p:nvSpPr>
        <p:spPr>
          <a:xfrm rot="-5400000">
            <a:off x="14981090" y="6723023"/>
            <a:ext cx="5930734" cy="0"/>
          </a:xfrm>
          <a:prstGeom prst="line">
            <a:avLst/>
          </a:prstGeom>
          <a:ln w="47625" cap="flat">
            <a:solidFill>
              <a:srgbClr val="000000"/>
            </a:solidFill>
            <a:prstDash val="solid"/>
            <a:headEnd type="none" w="sm" len="sm"/>
            <a:tailEnd type="none" w="sm" len="sm"/>
          </a:ln>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954201" y="1750118"/>
            <a:ext cx="8273015" cy="8536882"/>
          </a:xfrm>
          <a:prstGeom prst="rect">
            <a:avLst/>
          </a:prstGeom>
        </p:spPr>
      </p:pic>
      <p:pic>
        <p:nvPicPr>
          <p:cNvPr id="3" name="Picture 3"/>
          <p:cNvPicPr>
            <a:picLocks noChangeAspect="1"/>
          </p:cNvPicPr>
          <p:nvPr/>
        </p:nvPicPr>
        <p:blipFill>
          <a:blip r:embed="rId4"/>
          <a:srcRect/>
          <a:stretch>
            <a:fillRect/>
          </a:stretch>
        </p:blipFill>
        <p:spPr>
          <a:xfrm>
            <a:off x="11811000" y="1103993"/>
            <a:ext cx="5104183" cy="8079014"/>
          </a:xfrm>
          <a:prstGeom prst="rect">
            <a:avLst/>
          </a:prstGeom>
        </p:spPr>
      </p:pic>
      <p:sp>
        <p:nvSpPr>
          <p:cNvPr id="4" name="TextBox 4"/>
          <p:cNvSpPr txBox="1"/>
          <p:nvPr/>
        </p:nvSpPr>
        <p:spPr>
          <a:xfrm>
            <a:off x="1161537" y="287538"/>
            <a:ext cx="7987629" cy="3026470"/>
          </a:xfrm>
          <a:prstGeom prst="rect">
            <a:avLst/>
          </a:prstGeom>
        </p:spPr>
        <p:txBody>
          <a:bodyPr lIns="0" tIns="0" rIns="0" bIns="0" rtlCol="0" anchor="t">
            <a:spAutoFit/>
          </a:bodyPr>
          <a:lstStyle/>
          <a:p>
            <a:pPr algn="ctr">
              <a:lnSpc>
                <a:spcPts val="11756"/>
              </a:lnSpc>
            </a:pPr>
            <a:r>
              <a:rPr lang="en-US" sz="8800" spc="554" dirty="0">
                <a:solidFill>
                  <a:srgbClr val="5A3756"/>
                </a:solidFill>
                <a:latin typeface="SignPainter-HouseScript" panose="02000006070000020004" pitchFamily="2" charset="0"/>
              </a:rPr>
              <a:t>Laguna Ridge</a:t>
            </a:r>
          </a:p>
          <a:p>
            <a:pPr algn="ctr">
              <a:lnSpc>
                <a:spcPts val="11756"/>
              </a:lnSpc>
            </a:pPr>
            <a:r>
              <a:rPr lang="en-US" sz="8800" spc="554" dirty="0">
                <a:solidFill>
                  <a:srgbClr val="5A3756"/>
                </a:solidFill>
                <a:latin typeface="SignPainter-HouseScript" panose="02000006070000020004" pitchFamily="2" charset="0"/>
              </a:rPr>
              <a:t>Location</a:t>
            </a:r>
          </a:p>
        </p:txBody>
      </p:sp>
      <p:sp>
        <p:nvSpPr>
          <p:cNvPr id="5" name="TextBox 5"/>
          <p:cNvSpPr txBox="1"/>
          <p:nvPr/>
        </p:nvSpPr>
        <p:spPr>
          <a:xfrm>
            <a:off x="1954201" y="4468576"/>
            <a:ext cx="7638988" cy="2607310"/>
          </a:xfrm>
          <a:prstGeom prst="rect">
            <a:avLst/>
          </a:prstGeom>
        </p:spPr>
        <p:txBody>
          <a:bodyPr lIns="0" tIns="0" rIns="0" bIns="0" rtlCol="0" anchor="t">
            <a:spAutoFit/>
          </a:bodyPr>
          <a:lstStyle/>
          <a:p>
            <a:pPr algn="ctr">
              <a:lnSpc>
                <a:spcPts val="4159"/>
              </a:lnSpc>
            </a:pPr>
            <a:r>
              <a:rPr lang="en-US" sz="3199">
                <a:solidFill>
                  <a:srgbClr val="191919"/>
                </a:solidFill>
                <a:latin typeface="Montserrat Bold"/>
              </a:rPr>
              <a:t>South of the Russian River near Forestville and northeast of Sebastopol, this neighborhood overlooks the Laguna de Santa Rosa</a:t>
            </a:r>
          </a:p>
          <a:p>
            <a:pPr algn="ctr">
              <a:lnSpc>
                <a:spcPts val="4159"/>
              </a:lnSpc>
            </a:pPr>
            <a:endParaRPr lang="en-US" sz="3199">
              <a:solidFill>
                <a:srgbClr val="191919"/>
              </a:solidFill>
              <a:latin typeface="Montserrat Bo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659439" y="3270138"/>
            <a:ext cx="2529122" cy="2529112"/>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extLst>
                  <a:ext uri="{28A0092B-C50C-407E-A947-70E740481C1C}">
                    <a14:useLocalDpi xmlns:a14="http://schemas.microsoft.com/office/drawing/2010/main"/>
                  </a:ext>
                </a:extLst>
              </a:blip>
              <a:stretch>
                <a:fillRect/>
              </a:stretch>
            </a:blipFill>
          </p:spPr>
        </p:sp>
      </p:grpSp>
      <p:grpSp>
        <p:nvGrpSpPr>
          <p:cNvPr id="4" name="Group 4"/>
          <p:cNvGrpSpPr>
            <a:grpSpLocks noChangeAspect="1"/>
          </p:cNvGrpSpPr>
          <p:nvPr/>
        </p:nvGrpSpPr>
        <p:grpSpPr>
          <a:xfrm>
            <a:off x="7696026" y="3270138"/>
            <a:ext cx="2529122" cy="2529112"/>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extLst>
                  <a:ext uri="{28A0092B-C50C-407E-A947-70E740481C1C}">
                    <a14:useLocalDpi xmlns:a14="http://schemas.microsoft.com/office/drawing/2010/main"/>
                  </a:ext>
                </a:extLst>
              </a:blip>
              <a:stretch>
                <a:fillRect/>
              </a:stretch>
            </a:blipFill>
          </p:spPr>
        </p:sp>
      </p:grpSp>
      <p:grpSp>
        <p:nvGrpSpPr>
          <p:cNvPr id="6" name="Group 6"/>
          <p:cNvGrpSpPr>
            <a:grpSpLocks noChangeAspect="1"/>
          </p:cNvGrpSpPr>
          <p:nvPr/>
        </p:nvGrpSpPr>
        <p:grpSpPr>
          <a:xfrm>
            <a:off x="12793751" y="3270138"/>
            <a:ext cx="2529122" cy="2529112"/>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extLst>
                  <a:ext uri="{28A0092B-C50C-407E-A947-70E740481C1C}">
                    <a14:useLocalDpi xmlns:a14="http://schemas.microsoft.com/office/drawing/2010/main"/>
                  </a:ext>
                </a:extLst>
              </a:blip>
              <a:stretch>
                <a:fillRect/>
              </a:stretch>
            </a:blipFill>
          </p:spPr>
        </p:sp>
      </p:grpSp>
      <p:sp>
        <p:nvSpPr>
          <p:cNvPr id="8" name="TextBox 8"/>
          <p:cNvSpPr txBox="1"/>
          <p:nvPr/>
        </p:nvSpPr>
        <p:spPr>
          <a:xfrm>
            <a:off x="4216095" y="523875"/>
            <a:ext cx="9488983" cy="2268570"/>
          </a:xfrm>
          <a:prstGeom prst="rect">
            <a:avLst/>
          </a:prstGeom>
        </p:spPr>
        <p:txBody>
          <a:bodyPr lIns="0" tIns="0" rIns="0" bIns="0" rtlCol="0" anchor="t">
            <a:spAutoFit/>
          </a:bodyPr>
          <a:lstStyle/>
          <a:p>
            <a:pPr algn="ctr">
              <a:lnSpc>
                <a:spcPts val="8640"/>
              </a:lnSpc>
            </a:pPr>
            <a:r>
              <a:rPr lang="en-US" sz="8800" dirty="0">
                <a:solidFill>
                  <a:srgbClr val="191919"/>
                </a:solidFill>
                <a:latin typeface="SignPainter-HouseScript" panose="02000006070000020004" pitchFamily="2" charset="0"/>
              </a:rPr>
              <a:t>Laguna Ridge</a:t>
            </a:r>
          </a:p>
          <a:p>
            <a:pPr algn="ctr">
              <a:lnSpc>
                <a:spcPts val="8640"/>
              </a:lnSpc>
            </a:pPr>
            <a:r>
              <a:rPr lang="en-US" sz="8800" dirty="0">
                <a:solidFill>
                  <a:srgbClr val="191919"/>
                </a:solidFill>
                <a:latin typeface="SignPainter-HouseScript" panose="02000006070000020004" pitchFamily="2" charset="0"/>
              </a:rPr>
              <a:t>Fast Facts</a:t>
            </a:r>
          </a:p>
        </p:txBody>
      </p:sp>
      <p:grpSp>
        <p:nvGrpSpPr>
          <p:cNvPr id="9" name="Group 9"/>
          <p:cNvGrpSpPr/>
          <p:nvPr/>
        </p:nvGrpSpPr>
        <p:grpSpPr>
          <a:xfrm>
            <a:off x="3081951" y="1266113"/>
            <a:ext cx="725324" cy="725324"/>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BEC9"/>
            </a:solidFill>
          </p:spPr>
        </p:sp>
      </p:grpSp>
      <p:grpSp>
        <p:nvGrpSpPr>
          <p:cNvPr id="11" name="Group 11"/>
          <p:cNvGrpSpPr/>
          <p:nvPr/>
        </p:nvGrpSpPr>
        <p:grpSpPr>
          <a:xfrm>
            <a:off x="4040724" y="1266113"/>
            <a:ext cx="725324" cy="725324"/>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BEC9"/>
            </a:solidFill>
          </p:spPr>
        </p:sp>
      </p:grpSp>
      <p:grpSp>
        <p:nvGrpSpPr>
          <p:cNvPr id="13" name="Group 13"/>
          <p:cNvGrpSpPr/>
          <p:nvPr/>
        </p:nvGrpSpPr>
        <p:grpSpPr>
          <a:xfrm>
            <a:off x="13216264" y="1266113"/>
            <a:ext cx="725324" cy="725324"/>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BEC9"/>
            </a:solidFill>
          </p:spPr>
        </p:sp>
      </p:grpSp>
      <p:grpSp>
        <p:nvGrpSpPr>
          <p:cNvPr id="15" name="Group 15"/>
          <p:cNvGrpSpPr/>
          <p:nvPr/>
        </p:nvGrpSpPr>
        <p:grpSpPr>
          <a:xfrm>
            <a:off x="14175037" y="1266113"/>
            <a:ext cx="725324" cy="725324"/>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BEC9"/>
            </a:solidFill>
          </p:spPr>
        </p:sp>
      </p:grpSp>
      <p:sp>
        <p:nvSpPr>
          <p:cNvPr id="17" name="TextBox 17"/>
          <p:cNvSpPr txBox="1"/>
          <p:nvPr/>
        </p:nvSpPr>
        <p:spPr>
          <a:xfrm>
            <a:off x="1769836" y="6430624"/>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Cool Temperatures</a:t>
            </a:r>
          </a:p>
        </p:txBody>
      </p:sp>
      <p:sp>
        <p:nvSpPr>
          <p:cNvPr id="18" name="TextBox 18"/>
          <p:cNvSpPr txBox="1"/>
          <p:nvPr/>
        </p:nvSpPr>
        <p:spPr>
          <a:xfrm>
            <a:off x="1769836" y="7178842"/>
            <a:ext cx="4308327" cy="1387475"/>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This relatively cool (but not cold) neighborhood creates lush, high-quality Pinot Noir with enough tannins to age gracefully</a:t>
            </a:r>
          </a:p>
        </p:txBody>
      </p:sp>
      <p:sp>
        <p:nvSpPr>
          <p:cNvPr id="19" name="TextBox 19"/>
          <p:cNvSpPr txBox="1"/>
          <p:nvPr/>
        </p:nvSpPr>
        <p:spPr>
          <a:xfrm>
            <a:off x="6806423" y="6430624"/>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Soils</a:t>
            </a:r>
          </a:p>
        </p:txBody>
      </p:sp>
      <p:sp>
        <p:nvSpPr>
          <p:cNvPr id="20" name="TextBox 20"/>
          <p:cNvSpPr txBox="1"/>
          <p:nvPr/>
        </p:nvSpPr>
        <p:spPr>
          <a:xfrm>
            <a:off x="6980454" y="7178842"/>
            <a:ext cx="3960267" cy="1035050"/>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Characterized by well-draining sandy Goldridge and Altamont soils</a:t>
            </a:r>
          </a:p>
        </p:txBody>
      </p:sp>
      <p:sp>
        <p:nvSpPr>
          <p:cNvPr id="21" name="TextBox 21"/>
          <p:cNvSpPr txBox="1"/>
          <p:nvPr/>
        </p:nvSpPr>
        <p:spPr>
          <a:xfrm>
            <a:off x="12037480" y="6430624"/>
            <a:ext cx="4653042"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Wines</a:t>
            </a:r>
          </a:p>
        </p:txBody>
      </p:sp>
      <p:sp>
        <p:nvSpPr>
          <p:cNvPr id="22" name="TextBox 22"/>
          <p:cNvSpPr txBox="1"/>
          <p:nvPr/>
        </p:nvSpPr>
        <p:spPr>
          <a:xfrm>
            <a:off x="12209837" y="7178842"/>
            <a:ext cx="4308327" cy="1035050"/>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Pinot Noirs are balanced, with moderate acidity, red fruit and spice characteristics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463103" y="1771650"/>
            <a:ext cx="8273015" cy="8536882"/>
          </a:xfrm>
          <a:prstGeom prst="rect">
            <a:avLst/>
          </a:prstGeom>
        </p:spPr>
      </p:pic>
      <p:grpSp>
        <p:nvGrpSpPr>
          <p:cNvPr id="3" name="Group 3"/>
          <p:cNvGrpSpPr/>
          <p:nvPr/>
        </p:nvGrpSpPr>
        <p:grpSpPr>
          <a:xfrm>
            <a:off x="9644943" y="421004"/>
            <a:ext cx="7857930" cy="9444993"/>
            <a:chOff x="0" y="0"/>
            <a:chExt cx="10477240" cy="12593323"/>
          </a:xfrm>
        </p:grpSpPr>
        <p:pic>
          <p:nvPicPr>
            <p:cNvPr id="4"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0" y="0"/>
              <a:ext cx="10477240" cy="12593323"/>
            </a:xfrm>
            <a:prstGeom prst="rect">
              <a:avLst/>
            </a:prstGeom>
          </p:spPr>
        </p:pic>
      </p:grpSp>
      <p:sp>
        <p:nvSpPr>
          <p:cNvPr id="5" name="TextBox 5"/>
          <p:cNvSpPr txBox="1"/>
          <p:nvPr/>
        </p:nvSpPr>
        <p:spPr>
          <a:xfrm>
            <a:off x="748489" y="466035"/>
            <a:ext cx="7987629" cy="1513235"/>
          </a:xfrm>
          <a:prstGeom prst="rect">
            <a:avLst/>
          </a:prstGeom>
        </p:spPr>
        <p:txBody>
          <a:bodyPr lIns="0" tIns="0" rIns="0" bIns="0" rtlCol="0" anchor="t">
            <a:spAutoFit/>
          </a:bodyPr>
          <a:lstStyle/>
          <a:p>
            <a:pPr algn="ctr">
              <a:lnSpc>
                <a:spcPts val="11756"/>
              </a:lnSpc>
            </a:pPr>
            <a:r>
              <a:rPr lang="en-US" sz="8800" spc="554" dirty="0">
                <a:solidFill>
                  <a:srgbClr val="5A3756"/>
                </a:solidFill>
                <a:latin typeface="SignPainter-HouseScript" panose="02000006070000020004" pitchFamily="2" charset="0"/>
              </a:rPr>
              <a:t>Laguna Ridge</a:t>
            </a:r>
          </a:p>
        </p:txBody>
      </p:sp>
      <p:sp>
        <p:nvSpPr>
          <p:cNvPr id="6" name="TextBox 6"/>
          <p:cNvSpPr txBox="1"/>
          <p:nvPr/>
        </p:nvSpPr>
        <p:spPr>
          <a:xfrm>
            <a:off x="669833" y="2658480"/>
            <a:ext cx="8686073" cy="5750560"/>
          </a:xfrm>
          <a:prstGeom prst="rect">
            <a:avLst/>
          </a:prstGeom>
        </p:spPr>
        <p:txBody>
          <a:bodyPr lIns="0" tIns="0" rIns="0" bIns="0" rtlCol="0" anchor="t">
            <a:spAutoFit/>
          </a:bodyPr>
          <a:lstStyle/>
          <a:p>
            <a:pPr marL="690877" lvl="1" indent="-345439">
              <a:lnSpc>
                <a:spcPts val="4159"/>
              </a:lnSpc>
              <a:buFont typeface="Arial"/>
              <a:buChar char="•"/>
            </a:pPr>
            <a:r>
              <a:rPr lang="en-US" sz="3199">
                <a:solidFill>
                  <a:srgbClr val="191919"/>
                </a:solidFill>
                <a:latin typeface="Montserrat Bold"/>
              </a:rPr>
              <a:t>Joseph Swan was first to plant Pinot Noir in this neighborhood on the advice of Andre Tchelistcheff, who called the area "middle-cool"</a:t>
            </a:r>
          </a:p>
          <a:p>
            <a:pPr>
              <a:lnSpc>
                <a:spcPts val="4159"/>
              </a:lnSpc>
            </a:pPr>
            <a:endParaRPr lang="en-US" sz="3199">
              <a:solidFill>
                <a:srgbClr val="191919"/>
              </a:solidFill>
              <a:latin typeface="Montserrat Bold"/>
            </a:endParaRPr>
          </a:p>
          <a:p>
            <a:pPr marL="690877" lvl="1" indent="-345439">
              <a:lnSpc>
                <a:spcPts val="4159"/>
              </a:lnSpc>
              <a:buFont typeface="Arial"/>
              <a:buChar char="•"/>
            </a:pPr>
            <a:r>
              <a:rPr lang="en-US" sz="3199">
                <a:solidFill>
                  <a:srgbClr val="191919"/>
                </a:solidFill>
                <a:latin typeface="Montserrat Bold"/>
              </a:rPr>
              <a:t>In relation to the other Russian River neighborhoods, Laguna Ridge is in the middle in terms of climate: not as cool as Green Valley or Sebastopol Hills and not as warm as Eastern Hills, Middle Reach or Santa Rosa Plain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rgbClr val="F3F5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2819400" y="0"/>
            <a:ext cx="7315200" cy="4005072"/>
          </a:xfrm>
          <a:prstGeom prst="rect">
            <a:avLst/>
          </a:prstGeom>
        </p:spPr>
      </p:pic>
      <p:pic>
        <p:nvPicPr>
          <p:cNvPr id="3" name="Picture 3"/>
          <p:cNvPicPr>
            <a:picLocks noChangeAspect="1"/>
          </p:cNvPicPr>
          <p:nvPr/>
        </p:nvPicPr>
        <p:blipFill>
          <a:blip r:embed="rId4"/>
          <a:srcRect/>
          <a:stretch>
            <a:fillRect/>
          </a:stretch>
        </p:blipFill>
        <p:spPr>
          <a:xfrm>
            <a:off x="1037048" y="4229100"/>
            <a:ext cx="7426005" cy="507090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8463053" y="-403057"/>
            <a:ext cx="7315200" cy="4005072"/>
          </a:xfrm>
          <a:prstGeom prst="rect">
            <a:avLst/>
          </a:prstGeom>
        </p:spPr>
      </p:pic>
      <p:sp>
        <p:nvSpPr>
          <p:cNvPr id="5" name="TextBox 5"/>
          <p:cNvSpPr txBox="1"/>
          <p:nvPr/>
        </p:nvSpPr>
        <p:spPr>
          <a:xfrm>
            <a:off x="2655381" y="832475"/>
            <a:ext cx="14639459" cy="1513235"/>
          </a:xfrm>
          <a:prstGeom prst="rect">
            <a:avLst/>
          </a:prstGeom>
        </p:spPr>
        <p:txBody>
          <a:bodyPr lIns="0" tIns="0" rIns="0" bIns="0" rtlCol="0" anchor="t">
            <a:spAutoFit/>
          </a:bodyPr>
          <a:lstStyle/>
          <a:p>
            <a:pPr algn="ctr">
              <a:lnSpc>
                <a:spcPts val="11756"/>
              </a:lnSpc>
            </a:pPr>
            <a:r>
              <a:rPr lang="en-US" sz="8800" spc="554" dirty="0">
                <a:solidFill>
                  <a:srgbClr val="5A3756"/>
                </a:solidFill>
                <a:latin typeface="SignPainter-HouseScript" panose="02000006070000020004" pitchFamily="2" charset="0"/>
              </a:rPr>
              <a:t>Wine 4:Laguna Ridge</a:t>
            </a:r>
          </a:p>
        </p:txBody>
      </p:sp>
      <p:sp>
        <p:nvSpPr>
          <p:cNvPr id="6" name="TextBox 6"/>
          <p:cNvSpPr txBox="1"/>
          <p:nvPr/>
        </p:nvSpPr>
        <p:spPr>
          <a:xfrm>
            <a:off x="9294164" y="4937020"/>
            <a:ext cx="8474167" cy="3655060"/>
          </a:xfrm>
          <a:prstGeom prst="rect">
            <a:avLst/>
          </a:prstGeom>
        </p:spPr>
        <p:txBody>
          <a:bodyPr lIns="0" tIns="0" rIns="0" bIns="0" rtlCol="0" anchor="t">
            <a:spAutoFit/>
          </a:bodyPr>
          <a:lstStyle/>
          <a:p>
            <a:pPr marL="690877" lvl="1" indent="-345439">
              <a:lnSpc>
                <a:spcPts val="4159"/>
              </a:lnSpc>
              <a:buFont typeface="Arial"/>
              <a:buChar char="•"/>
            </a:pPr>
            <a:r>
              <a:rPr lang="en-US" sz="3199" dirty="0">
                <a:solidFill>
                  <a:srgbClr val="191919"/>
                </a:solidFill>
                <a:latin typeface="Montserrat Bold"/>
              </a:rPr>
              <a:t>wine info 1</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wine info 2</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wine info 3</a:t>
            </a:r>
          </a:p>
          <a:p>
            <a:pPr>
              <a:lnSpc>
                <a:spcPts val="4159"/>
              </a:lnSpc>
            </a:pPr>
            <a:endParaRPr lang="en-US" sz="3199" dirty="0">
              <a:solidFill>
                <a:srgbClr val="191919"/>
              </a:solidFill>
              <a:latin typeface="Montserrat Bold"/>
            </a:endParaRPr>
          </a:p>
          <a:p>
            <a:pPr>
              <a:lnSpc>
                <a:spcPts val="4159"/>
              </a:lnSpc>
            </a:pPr>
            <a:endParaRPr lang="en-US" sz="3199" dirty="0">
              <a:solidFill>
                <a:srgbClr val="191919"/>
              </a:solidFill>
              <a:latin typeface="Montserrat Bold"/>
            </a:endParaRPr>
          </a:p>
        </p:txBody>
      </p:sp>
      <p:sp>
        <p:nvSpPr>
          <p:cNvPr id="7" name="TextBox 7"/>
          <p:cNvSpPr txBox="1"/>
          <p:nvPr/>
        </p:nvSpPr>
        <p:spPr>
          <a:xfrm>
            <a:off x="4948115" y="2518739"/>
            <a:ext cx="10053990" cy="450215"/>
          </a:xfrm>
          <a:prstGeom prst="rect">
            <a:avLst/>
          </a:prstGeom>
        </p:spPr>
        <p:txBody>
          <a:bodyPr lIns="0" tIns="0" rIns="0" bIns="0" rtlCol="0" anchor="t">
            <a:spAutoFit/>
          </a:bodyPr>
          <a:lstStyle/>
          <a:p>
            <a:pPr algn="ctr">
              <a:lnSpc>
                <a:spcPts val="3519"/>
              </a:lnSpc>
            </a:pPr>
            <a:r>
              <a:rPr lang="en-US" sz="3199" dirty="0">
                <a:solidFill>
                  <a:srgbClr val="191919"/>
                </a:solidFill>
                <a:latin typeface="Montserrat Semi-Bold"/>
              </a:rPr>
              <a:t>Martinelli 2013 Pinot Noir, Moonshine Ranch</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rgbClr val="F3F5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2411030" y="114367"/>
            <a:ext cx="7315200" cy="400507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8067362" y="-4520"/>
            <a:ext cx="7315200" cy="4005072"/>
          </a:xfrm>
          <a:prstGeom prst="rect">
            <a:avLst/>
          </a:prstGeom>
        </p:spPr>
      </p:pic>
      <p:pic>
        <p:nvPicPr>
          <p:cNvPr id="4" name="Picture 4"/>
          <p:cNvPicPr>
            <a:picLocks noChangeAspect="1"/>
          </p:cNvPicPr>
          <p:nvPr/>
        </p:nvPicPr>
        <p:blipFill>
          <a:blip r:embed="rId4"/>
          <a:srcRect/>
          <a:stretch>
            <a:fillRect/>
          </a:stretch>
        </p:blipFill>
        <p:spPr>
          <a:xfrm>
            <a:off x="9726230" y="4215324"/>
            <a:ext cx="7568135" cy="5045423"/>
          </a:xfrm>
          <a:prstGeom prst="rect">
            <a:avLst/>
          </a:prstGeom>
        </p:spPr>
      </p:pic>
      <p:sp>
        <p:nvSpPr>
          <p:cNvPr id="5" name="TextBox 5"/>
          <p:cNvSpPr txBox="1"/>
          <p:nvPr/>
        </p:nvSpPr>
        <p:spPr>
          <a:xfrm>
            <a:off x="152400" y="329478"/>
            <a:ext cx="18288000" cy="3026470"/>
          </a:xfrm>
          <a:prstGeom prst="rect">
            <a:avLst/>
          </a:prstGeom>
        </p:spPr>
        <p:txBody>
          <a:bodyPr lIns="0" tIns="0" rIns="0" bIns="0" rtlCol="0" anchor="t">
            <a:spAutoFit/>
          </a:bodyPr>
          <a:lstStyle/>
          <a:p>
            <a:pPr algn="ctr">
              <a:lnSpc>
                <a:spcPts val="11756"/>
              </a:lnSpc>
            </a:pPr>
            <a:r>
              <a:rPr lang="en-US" sz="8800" spc="554" dirty="0">
                <a:solidFill>
                  <a:srgbClr val="5A3756"/>
                </a:solidFill>
                <a:latin typeface="SignPainter-HouseScript" panose="02000006070000020004" pitchFamily="2" charset="0"/>
              </a:rPr>
              <a:t>Laguna Ridge: </a:t>
            </a:r>
          </a:p>
          <a:p>
            <a:pPr algn="ctr">
              <a:lnSpc>
                <a:spcPts val="11756"/>
              </a:lnSpc>
            </a:pPr>
            <a:r>
              <a:rPr lang="en-US" sz="8800" spc="554" dirty="0">
                <a:solidFill>
                  <a:srgbClr val="5A3756"/>
                </a:solidFill>
                <a:latin typeface="SignPainter-HouseScript" panose="02000006070000020004" pitchFamily="2" charset="0"/>
              </a:rPr>
              <a:t>George Martinelli</a:t>
            </a:r>
          </a:p>
        </p:txBody>
      </p:sp>
      <p:sp>
        <p:nvSpPr>
          <p:cNvPr id="6" name="TextBox 6"/>
          <p:cNvSpPr txBox="1"/>
          <p:nvPr/>
        </p:nvSpPr>
        <p:spPr>
          <a:xfrm>
            <a:off x="410585" y="4529681"/>
            <a:ext cx="8474167" cy="4178935"/>
          </a:xfrm>
          <a:prstGeom prst="rect">
            <a:avLst/>
          </a:prstGeom>
        </p:spPr>
        <p:txBody>
          <a:bodyPr lIns="0" tIns="0" rIns="0" bIns="0" rtlCol="0" anchor="t">
            <a:spAutoFit/>
          </a:bodyPr>
          <a:lstStyle/>
          <a:p>
            <a:pPr marL="690877" lvl="1" indent="-345439">
              <a:lnSpc>
                <a:spcPts val="4159"/>
              </a:lnSpc>
              <a:buFont typeface="Arial"/>
              <a:buChar char="•"/>
            </a:pPr>
            <a:r>
              <a:rPr lang="en-US" sz="3199" dirty="0">
                <a:solidFill>
                  <a:srgbClr val="191919"/>
                </a:solidFill>
                <a:latin typeface="Montserrat Bold"/>
              </a:rPr>
              <a:t>Fifth generation wine grower</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Oversees winemaking and grower relations</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Additional Fact 3</a:t>
            </a:r>
          </a:p>
          <a:p>
            <a:pPr>
              <a:lnSpc>
                <a:spcPts val="4159"/>
              </a:lnSpc>
            </a:pPr>
            <a:endParaRPr lang="en-US" sz="3199" dirty="0">
              <a:solidFill>
                <a:srgbClr val="191919"/>
              </a:solidFill>
              <a:latin typeface="Montserrat Bold"/>
            </a:endParaRPr>
          </a:p>
          <a:p>
            <a:pPr>
              <a:lnSpc>
                <a:spcPts val="4159"/>
              </a:lnSpc>
            </a:pPr>
            <a:endParaRPr lang="en-US" sz="3199" dirty="0">
              <a:solidFill>
                <a:srgbClr val="191919"/>
              </a:solidFill>
              <a:latin typeface="Montserrat Bold"/>
            </a:endParaRPr>
          </a:p>
        </p:txBody>
      </p:sp>
      <p:sp>
        <p:nvSpPr>
          <p:cNvPr id="7" name="AutoShape 7"/>
          <p:cNvSpPr/>
          <p:nvPr/>
        </p:nvSpPr>
        <p:spPr>
          <a:xfrm>
            <a:off x="8948280" y="3733844"/>
            <a:ext cx="8766019" cy="0"/>
          </a:xfrm>
          <a:prstGeom prst="line">
            <a:avLst/>
          </a:prstGeom>
          <a:ln w="47625" cap="flat">
            <a:solidFill>
              <a:srgbClr val="000000"/>
            </a:solidFill>
            <a:prstDash val="solid"/>
            <a:headEnd type="none" w="sm" len="sm"/>
            <a:tailEnd type="none" w="sm" len="sm"/>
          </a:ln>
        </p:spPr>
      </p:sp>
      <p:sp>
        <p:nvSpPr>
          <p:cNvPr id="8" name="AutoShape 8"/>
          <p:cNvSpPr/>
          <p:nvPr/>
        </p:nvSpPr>
        <p:spPr>
          <a:xfrm>
            <a:off x="8948280" y="9694602"/>
            <a:ext cx="8746969" cy="0"/>
          </a:xfrm>
          <a:prstGeom prst="line">
            <a:avLst/>
          </a:prstGeom>
          <a:ln w="47625" cap="flat">
            <a:solidFill>
              <a:srgbClr val="000000"/>
            </a:solidFill>
            <a:prstDash val="solid"/>
            <a:headEnd type="none" w="sm" len="sm"/>
            <a:tailEnd type="none" w="sm" len="sm"/>
          </a:ln>
        </p:spPr>
      </p:sp>
      <p:sp>
        <p:nvSpPr>
          <p:cNvPr id="9" name="AutoShape 9"/>
          <p:cNvSpPr/>
          <p:nvPr/>
        </p:nvSpPr>
        <p:spPr>
          <a:xfrm rot="-5400000">
            <a:off x="5991713" y="6692274"/>
            <a:ext cx="5960758" cy="0"/>
          </a:xfrm>
          <a:prstGeom prst="line">
            <a:avLst/>
          </a:prstGeom>
          <a:ln w="47625" cap="flat">
            <a:solidFill>
              <a:srgbClr val="000000"/>
            </a:solidFill>
            <a:prstDash val="solid"/>
            <a:headEnd type="none" w="sm" len="sm"/>
            <a:tailEnd type="none" w="sm" len="sm"/>
          </a:ln>
        </p:spPr>
      </p:sp>
      <p:sp>
        <p:nvSpPr>
          <p:cNvPr id="10" name="AutoShape 10"/>
          <p:cNvSpPr/>
          <p:nvPr/>
        </p:nvSpPr>
        <p:spPr>
          <a:xfrm rot="-5400000">
            <a:off x="14725120" y="6723023"/>
            <a:ext cx="5930734" cy="0"/>
          </a:xfrm>
          <a:prstGeom prst="line">
            <a:avLst/>
          </a:prstGeom>
          <a:ln w="47625" cap="flat">
            <a:solidFill>
              <a:srgbClr val="000000"/>
            </a:solidFill>
            <a:prstDash val="solid"/>
            <a:headEnd type="none" w="sm" len="sm"/>
            <a:tailEnd type="none" w="sm" len="sm"/>
          </a:ln>
        </p:spPr>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717184"/>
            <a:ext cx="8273015" cy="8536882"/>
          </a:xfrm>
          <a:prstGeom prst="rect">
            <a:avLst/>
          </a:prstGeom>
        </p:spPr>
      </p:pic>
      <p:pic>
        <p:nvPicPr>
          <p:cNvPr id="3" name="Picture 3"/>
          <p:cNvPicPr>
            <a:picLocks noChangeAspect="1"/>
          </p:cNvPicPr>
          <p:nvPr/>
        </p:nvPicPr>
        <p:blipFill>
          <a:blip r:embed="rId4"/>
          <a:srcRect/>
          <a:stretch>
            <a:fillRect/>
          </a:stretch>
        </p:blipFill>
        <p:spPr>
          <a:xfrm>
            <a:off x="10722110" y="891720"/>
            <a:ext cx="6537190" cy="8366580"/>
          </a:xfrm>
          <a:prstGeom prst="rect">
            <a:avLst/>
          </a:prstGeom>
        </p:spPr>
      </p:pic>
      <p:sp>
        <p:nvSpPr>
          <p:cNvPr id="4" name="TextBox 4"/>
          <p:cNvSpPr txBox="1"/>
          <p:nvPr/>
        </p:nvSpPr>
        <p:spPr>
          <a:xfrm>
            <a:off x="-1807093" y="495300"/>
            <a:ext cx="13944600" cy="1513235"/>
          </a:xfrm>
          <a:prstGeom prst="rect">
            <a:avLst/>
          </a:prstGeom>
        </p:spPr>
        <p:txBody>
          <a:bodyPr wrap="square" lIns="0" tIns="0" rIns="0" bIns="0" rtlCol="0" anchor="t">
            <a:spAutoFit/>
          </a:bodyPr>
          <a:lstStyle/>
          <a:p>
            <a:pPr algn="ctr">
              <a:lnSpc>
                <a:spcPts val="11756"/>
              </a:lnSpc>
            </a:pPr>
            <a:r>
              <a:rPr lang="en-US" sz="8800" spc="554" dirty="0">
                <a:solidFill>
                  <a:srgbClr val="5A3756"/>
                </a:solidFill>
                <a:latin typeface="SignPainter-HouseScript" panose="02000006070000020004" pitchFamily="2" charset="0"/>
                <a:ea typeface="STXingkai" panose="02010800040101010101" pitchFamily="2" charset="-122"/>
                <a:cs typeface="Apple Chancery" panose="03020702040506060504" pitchFamily="66" charset="-79"/>
              </a:rPr>
              <a:t>Green Valley Location</a:t>
            </a:r>
          </a:p>
        </p:txBody>
      </p:sp>
      <p:sp>
        <p:nvSpPr>
          <p:cNvPr id="5" name="TextBox 5"/>
          <p:cNvSpPr txBox="1"/>
          <p:nvPr/>
        </p:nvSpPr>
        <p:spPr>
          <a:xfrm>
            <a:off x="1836950" y="4421126"/>
            <a:ext cx="6656516" cy="2083435"/>
          </a:xfrm>
          <a:prstGeom prst="rect">
            <a:avLst/>
          </a:prstGeom>
        </p:spPr>
        <p:txBody>
          <a:bodyPr lIns="0" tIns="0" rIns="0" bIns="0" rtlCol="0" anchor="t">
            <a:spAutoFit/>
          </a:bodyPr>
          <a:lstStyle/>
          <a:p>
            <a:pPr algn="ctr">
              <a:lnSpc>
                <a:spcPts val="4159"/>
              </a:lnSpc>
            </a:pPr>
            <a:r>
              <a:rPr lang="en-US" sz="3199">
                <a:solidFill>
                  <a:srgbClr val="191919"/>
                </a:solidFill>
                <a:latin typeface="Montserrat Bold"/>
              </a:rPr>
              <a:t>South of Forestville and north of Sebastopol, Green Valley includes the towns of Graton and Occidental</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573260" y="3286608"/>
            <a:ext cx="2529122" cy="2529112"/>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extLst>
                  <a:ext uri="{28A0092B-C50C-407E-A947-70E740481C1C}">
                    <a14:useLocalDpi xmlns:a14="http://schemas.microsoft.com/office/drawing/2010/main"/>
                  </a:ext>
                </a:extLst>
              </a:blip>
              <a:stretch>
                <a:fillRect/>
              </a:stretch>
            </a:blipFill>
          </p:spPr>
        </p:sp>
      </p:grpSp>
      <p:grpSp>
        <p:nvGrpSpPr>
          <p:cNvPr id="4" name="Group 4"/>
          <p:cNvGrpSpPr>
            <a:grpSpLocks noChangeAspect="1"/>
          </p:cNvGrpSpPr>
          <p:nvPr/>
        </p:nvGrpSpPr>
        <p:grpSpPr>
          <a:xfrm>
            <a:off x="7609848" y="3286608"/>
            <a:ext cx="2529122" cy="2529112"/>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extLst>
                  <a:ext uri="{28A0092B-C50C-407E-A947-70E740481C1C}">
                    <a14:useLocalDpi xmlns:a14="http://schemas.microsoft.com/office/drawing/2010/main"/>
                  </a:ext>
                </a:extLst>
              </a:blip>
              <a:stretch>
                <a:fillRect/>
              </a:stretch>
            </a:blipFill>
          </p:spPr>
        </p:sp>
      </p:grpSp>
      <p:grpSp>
        <p:nvGrpSpPr>
          <p:cNvPr id="6" name="Group 6"/>
          <p:cNvGrpSpPr>
            <a:grpSpLocks noChangeAspect="1"/>
          </p:cNvGrpSpPr>
          <p:nvPr/>
        </p:nvGrpSpPr>
        <p:grpSpPr>
          <a:xfrm>
            <a:off x="12910476" y="3286608"/>
            <a:ext cx="2529122" cy="2529112"/>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extLst>
                  <a:ext uri="{28A0092B-C50C-407E-A947-70E740481C1C}">
                    <a14:useLocalDpi xmlns:a14="http://schemas.microsoft.com/office/drawing/2010/main"/>
                  </a:ext>
                </a:extLst>
              </a:blip>
              <a:stretch>
                <a:fillRect/>
              </a:stretch>
            </a:blipFill>
          </p:spPr>
        </p:sp>
      </p:grpSp>
      <p:sp>
        <p:nvSpPr>
          <p:cNvPr id="8" name="TextBox 8"/>
          <p:cNvSpPr txBox="1"/>
          <p:nvPr/>
        </p:nvSpPr>
        <p:spPr>
          <a:xfrm>
            <a:off x="1683657" y="6447094"/>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Green Valley is an AVA</a:t>
            </a:r>
          </a:p>
        </p:txBody>
      </p:sp>
      <p:sp>
        <p:nvSpPr>
          <p:cNvPr id="9" name="TextBox 9"/>
          <p:cNvSpPr txBox="1"/>
          <p:nvPr/>
        </p:nvSpPr>
        <p:spPr>
          <a:xfrm>
            <a:off x="1683657" y="7195312"/>
            <a:ext cx="4308327" cy="1739900"/>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The only one of the neighborhoods to have an official American Viticultural Area designation, assigned in 1983</a:t>
            </a:r>
          </a:p>
        </p:txBody>
      </p:sp>
      <p:sp>
        <p:nvSpPr>
          <p:cNvPr id="10" name="TextBox 10"/>
          <p:cNvSpPr txBox="1"/>
          <p:nvPr/>
        </p:nvSpPr>
        <p:spPr>
          <a:xfrm>
            <a:off x="6720245" y="6447094"/>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Soils</a:t>
            </a:r>
          </a:p>
        </p:txBody>
      </p:sp>
      <p:sp>
        <p:nvSpPr>
          <p:cNvPr id="11" name="TextBox 11"/>
          <p:cNvSpPr txBox="1"/>
          <p:nvPr/>
        </p:nvSpPr>
        <p:spPr>
          <a:xfrm>
            <a:off x="6720245" y="7195312"/>
            <a:ext cx="4308327" cy="682625"/>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Green Valley is well-known for having Goldridge soils</a:t>
            </a:r>
          </a:p>
        </p:txBody>
      </p:sp>
      <p:sp>
        <p:nvSpPr>
          <p:cNvPr id="12" name="TextBox 12"/>
          <p:cNvSpPr txBox="1"/>
          <p:nvPr/>
        </p:nvSpPr>
        <p:spPr>
          <a:xfrm>
            <a:off x="11951301" y="6447094"/>
            <a:ext cx="4653042"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Wines</a:t>
            </a:r>
          </a:p>
        </p:txBody>
      </p:sp>
      <p:sp>
        <p:nvSpPr>
          <p:cNvPr id="13" name="TextBox 13"/>
          <p:cNvSpPr txBox="1"/>
          <p:nvPr/>
        </p:nvSpPr>
        <p:spPr>
          <a:xfrm>
            <a:off x="12123658" y="7195312"/>
            <a:ext cx="4308327" cy="1035050"/>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Pinot Noirs are known for having ripe tannins, high acid and a luxurious mouthfeel</a:t>
            </a:r>
          </a:p>
        </p:txBody>
      </p:sp>
      <p:sp>
        <p:nvSpPr>
          <p:cNvPr id="14" name="TextBox 14"/>
          <p:cNvSpPr txBox="1"/>
          <p:nvPr/>
        </p:nvSpPr>
        <p:spPr>
          <a:xfrm>
            <a:off x="4216095" y="657225"/>
            <a:ext cx="9488983" cy="2268570"/>
          </a:xfrm>
          <a:prstGeom prst="rect">
            <a:avLst/>
          </a:prstGeom>
        </p:spPr>
        <p:txBody>
          <a:bodyPr lIns="0" tIns="0" rIns="0" bIns="0" rtlCol="0" anchor="t">
            <a:spAutoFit/>
          </a:bodyPr>
          <a:lstStyle/>
          <a:p>
            <a:pPr algn="ctr">
              <a:lnSpc>
                <a:spcPts val="8640"/>
              </a:lnSpc>
            </a:pPr>
            <a:r>
              <a:rPr lang="en-US" sz="8800" dirty="0">
                <a:solidFill>
                  <a:srgbClr val="191919"/>
                </a:solidFill>
                <a:latin typeface="SignPainter-HouseScript" panose="02000006070000020004" pitchFamily="2" charset="0"/>
              </a:rPr>
              <a:t>Green Valley</a:t>
            </a:r>
          </a:p>
          <a:p>
            <a:pPr algn="ctr">
              <a:lnSpc>
                <a:spcPts val="8640"/>
              </a:lnSpc>
            </a:pPr>
            <a:r>
              <a:rPr lang="en-US" sz="8800" dirty="0">
                <a:solidFill>
                  <a:srgbClr val="191919"/>
                </a:solidFill>
                <a:latin typeface="SignPainter-HouseScript" panose="02000006070000020004" pitchFamily="2" charset="0"/>
              </a:rPr>
              <a:t>Fast Facts</a:t>
            </a:r>
          </a:p>
        </p:txBody>
      </p:sp>
      <p:grpSp>
        <p:nvGrpSpPr>
          <p:cNvPr id="15" name="Group 15"/>
          <p:cNvGrpSpPr/>
          <p:nvPr/>
        </p:nvGrpSpPr>
        <p:grpSpPr>
          <a:xfrm>
            <a:off x="3081951" y="1399463"/>
            <a:ext cx="725324" cy="725324"/>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1B9"/>
            </a:solidFill>
          </p:spPr>
        </p:sp>
      </p:grpSp>
      <p:grpSp>
        <p:nvGrpSpPr>
          <p:cNvPr id="17" name="Group 17"/>
          <p:cNvGrpSpPr/>
          <p:nvPr/>
        </p:nvGrpSpPr>
        <p:grpSpPr>
          <a:xfrm>
            <a:off x="4040724" y="1399463"/>
            <a:ext cx="725324" cy="725324"/>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1B9"/>
            </a:solidFill>
          </p:spPr>
        </p:sp>
      </p:grpSp>
      <p:grpSp>
        <p:nvGrpSpPr>
          <p:cNvPr id="19" name="Group 19"/>
          <p:cNvGrpSpPr/>
          <p:nvPr/>
        </p:nvGrpSpPr>
        <p:grpSpPr>
          <a:xfrm>
            <a:off x="13216264" y="1399463"/>
            <a:ext cx="725324" cy="725324"/>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1B9"/>
            </a:solidFill>
          </p:spPr>
        </p:sp>
      </p:grpSp>
      <p:grpSp>
        <p:nvGrpSpPr>
          <p:cNvPr id="21" name="Group 21"/>
          <p:cNvGrpSpPr/>
          <p:nvPr/>
        </p:nvGrpSpPr>
        <p:grpSpPr>
          <a:xfrm>
            <a:off x="14175037" y="1399463"/>
            <a:ext cx="725324" cy="725324"/>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7D1B9"/>
            </a:solidFill>
          </p:spPr>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grpSp>
        <p:nvGrpSpPr>
          <p:cNvPr id="2" name="Group 2"/>
          <p:cNvGrpSpPr/>
          <p:nvPr/>
        </p:nvGrpSpPr>
        <p:grpSpPr>
          <a:xfrm>
            <a:off x="9799637" y="537024"/>
            <a:ext cx="7857930" cy="9444993"/>
            <a:chOff x="0" y="0"/>
            <a:chExt cx="10477240" cy="12593323"/>
          </a:xfrm>
        </p:grpSpPr>
        <p:pic>
          <p:nvPicPr>
            <p:cNvPr id="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10477240" cy="12593323"/>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669833" y="1750118"/>
            <a:ext cx="8273015" cy="8536882"/>
          </a:xfrm>
          <a:prstGeom prst="rect">
            <a:avLst/>
          </a:prstGeom>
        </p:spPr>
      </p:pic>
      <p:sp>
        <p:nvSpPr>
          <p:cNvPr id="5" name="TextBox 5"/>
          <p:cNvSpPr txBox="1"/>
          <p:nvPr/>
        </p:nvSpPr>
        <p:spPr>
          <a:xfrm>
            <a:off x="669833" y="375099"/>
            <a:ext cx="7987629" cy="1513235"/>
          </a:xfrm>
          <a:prstGeom prst="rect">
            <a:avLst/>
          </a:prstGeom>
        </p:spPr>
        <p:txBody>
          <a:bodyPr lIns="0" tIns="0" rIns="0" bIns="0" rtlCol="0" anchor="t">
            <a:spAutoFit/>
          </a:bodyPr>
          <a:lstStyle/>
          <a:p>
            <a:pPr algn="ctr">
              <a:lnSpc>
                <a:spcPts val="11756"/>
              </a:lnSpc>
            </a:pPr>
            <a:r>
              <a:rPr lang="en-US" sz="8800" spc="554" dirty="0">
                <a:solidFill>
                  <a:srgbClr val="5A3756"/>
                </a:solidFill>
                <a:latin typeface="SignPainter-HouseScript" panose="02000006070000020004" pitchFamily="2" charset="0"/>
              </a:rPr>
              <a:t>Green Valley</a:t>
            </a:r>
          </a:p>
        </p:txBody>
      </p:sp>
      <p:sp>
        <p:nvSpPr>
          <p:cNvPr id="6" name="TextBox 6"/>
          <p:cNvSpPr txBox="1"/>
          <p:nvPr/>
        </p:nvSpPr>
        <p:spPr>
          <a:xfrm>
            <a:off x="496456" y="1844704"/>
            <a:ext cx="8897978" cy="8319135"/>
          </a:xfrm>
          <a:prstGeom prst="rect">
            <a:avLst/>
          </a:prstGeom>
        </p:spPr>
        <p:txBody>
          <a:bodyPr lIns="0" tIns="0" rIns="0" bIns="0" rtlCol="0" anchor="t">
            <a:spAutoFit/>
          </a:bodyPr>
          <a:lstStyle/>
          <a:p>
            <a:pPr marL="582930" lvl="1" indent="-291465">
              <a:lnSpc>
                <a:spcPts val="3510"/>
              </a:lnSpc>
              <a:buFont typeface="Arial"/>
              <a:buChar char="•"/>
            </a:pPr>
            <a:r>
              <a:rPr lang="en-US" sz="2700">
                <a:solidFill>
                  <a:srgbClr val="191919"/>
                </a:solidFill>
                <a:latin typeface="Montserrat Bold"/>
              </a:rPr>
              <a:t>The Green Valley AVA name was updated in 2008 and is now officially called "Green Valley of Russian River Valley." It is completely surrounded by the Russian River AVA</a:t>
            </a:r>
          </a:p>
          <a:p>
            <a:pPr>
              <a:lnSpc>
                <a:spcPts val="3510"/>
              </a:lnSpc>
            </a:pPr>
            <a:endParaRPr lang="en-US" sz="2700">
              <a:solidFill>
                <a:srgbClr val="191919"/>
              </a:solidFill>
              <a:latin typeface="Montserrat Bold"/>
            </a:endParaRPr>
          </a:p>
          <a:p>
            <a:pPr marL="582930" lvl="1" indent="-291465">
              <a:lnSpc>
                <a:spcPts val="3510"/>
              </a:lnSpc>
              <a:buFont typeface="Arial"/>
              <a:buChar char="•"/>
            </a:pPr>
            <a:r>
              <a:rPr lang="en-US" sz="2700">
                <a:solidFill>
                  <a:srgbClr val="191919"/>
                </a:solidFill>
                <a:latin typeface="Montserrat Bold"/>
              </a:rPr>
              <a:t>This neighborhood is heavily forested with redwood and fir trees and is one of the cooler neighborhoods, being subject to consistent cooling winds from the Pacific Ocean</a:t>
            </a:r>
          </a:p>
          <a:p>
            <a:pPr>
              <a:lnSpc>
                <a:spcPts val="3510"/>
              </a:lnSpc>
            </a:pPr>
            <a:endParaRPr lang="en-US" sz="2700">
              <a:solidFill>
                <a:srgbClr val="191919"/>
              </a:solidFill>
              <a:latin typeface="Montserrat Bold"/>
            </a:endParaRPr>
          </a:p>
          <a:p>
            <a:pPr marL="582930" lvl="1" indent="-291465">
              <a:lnSpc>
                <a:spcPts val="3510"/>
              </a:lnSpc>
              <a:buFont typeface="Arial"/>
              <a:buChar char="•"/>
            </a:pPr>
            <a:r>
              <a:rPr lang="en-US" sz="2700">
                <a:solidFill>
                  <a:srgbClr val="191919"/>
                </a:solidFill>
                <a:latin typeface="Montserrat Bold"/>
              </a:rPr>
              <a:t>In general, Green Valley has a higher elevation than the other neighborhoods, but there are a combination of vineyards on slopes with higher elevation, and in valleys, which are less affected by winds</a:t>
            </a:r>
          </a:p>
          <a:p>
            <a:pPr>
              <a:lnSpc>
                <a:spcPts val="3510"/>
              </a:lnSpc>
            </a:pPr>
            <a:endParaRPr lang="en-US" sz="2700">
              <a:solidFill>
                <a:srgbClr val="191919"/>
              </a:solidFill>
              <a:latin typeface="Montserrat Bold"/>
            </a:endParaRPr>
          </a:p>
          <a:p>
            <a:pPr marL="582930" lvl="1" indent="-291465">
              <a:lnSpc>
                <a:spcPts val="3510"/>
              </a:lnSpc>
              <a:buFont typeface="Arial"/>
              <a:buChar char="•"/>
            </a:pPr>
            <a:r>
              <a:rPr lang="en-US" sz="2700">
                <a:solidFill>
                  <a:srgbClr val="191919"/>
                </a:solidFill>
                <a:latin typeface="Montserrat Bold"/>
              </a:rPr>
              <a:t>Green Valley is heavily populated with vineyards, but not with wineries</a:t>
            </a:r>
          </a:p>
          <a:p>
            <a:pPr>
              <a:lnSpc>
                <a:spcPts val="3510"/>
              </a:lnSpc>
            </a:pPr>
            <a:endParaRPr lang="en-US" sz="2700">
              <a:solidFill>
                <a:srgbClr val="191919"/>
              </a:solidFill>
              <a:latin typeface="Montserrat Bo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rgbClr val="F3F5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2348021" y="-8395"/>
            <a:ext cx="7315200" cy="4005072"/>
          </a:xfrm>
          <a:prstGeom prst="rect">
            <a:avLst/>
          </a:prstGeom>
        </p:spPr>
      </p:pic>
      <p:pic>
        <p:nvPicPr>
          <p:cNvPr id="3" name="Picture 3"/>
          <p:cNvPicPr>
            <a:picLocks noChangeAspect="1"/>
          </p:cNvPicPr>
          <p:nvPr/>
        </p:nvPicPr>
        <p:blipFill>
          <a:blip r:embed="rId4"/>
          <a:srcRect/>
          <a:stretch>
            <a:fillRect/>
          </a:stretch>
        </p:blipFill>
        <p:spPr>
          <a:xfrm>
            <a:off x="1066800" y="4196038"/>
            <a:ext cx="7426005" cy="507090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8046230" y="-8395"/>
            <a:ext cx="7315200" cy="4005072"/>
          </a:xfrm>
          <a:prstGeom prst="rect">
            <a:avLst/>
          </a:prstGeom>
        </p:spPr>
      </p:pic>
      <p:sp>
        <p:nvSpPr>
          <p:cNvPr id="5" name="TextBox 5"/>
          <p:cNvSpPr txBox="1"/>
          <p:nvPr/>
        </p:nvSpPr>
        <p:spPr>
          <a:xfrm>
            <a:off x="2193328" y="752661"/>
            <a:ext cx="14639459" cy="1513235"/>
          </a:xfrm>
          <a:prstGeom prst="rect">
            <a:avLst/>
          </a:prstGeom>
        </p:spPr>
        <p:txBody>
          <a:bodyPr lIns="0" tIns="0" rIns="0" bIns="0" rtlCol="0" anchor="t">
            <a:spAutoFit/>
          </a:bodyPr>
          <a:lstStyle/>
          <a:p>
            <a:pPr algn="ctr">
              <a:lnSpc>
                <a:spcPts val="11756"/>
              </a:lnSpc>
            </a:pPr>
            <a:r>
              <a:rPr lang="en-US" sz="8800" spc="554" dirty="0">
                <a:solidFill>
                  <a:srgbClr val="5A3756"/>
                </a:solidFill>
                <a:latin typeface="SignPainter-HouseScript" panose="02000006070000020004" pitchFamily="2" charset="0"/>
              </a:rPr>
              <a:t>Wine 5:Green Valley</a:t>
            </a:r>
          </a:p>
        </p:txBody>
      </p:sp>
      <p:sp>
        <p:nvSpPr>
          <p:cNvPr id="6" name="TextBox 6"/>
          <p:cNvSpPr txBox="1"/>
          <p:nvPr/>
        </p:nvSpPr>
        <p:spPr>
          <a:xfrm>
            <a:off x="9239599" y="4723508"/>
            <a:ext cx="8474167" cy="3655060"/>
          </a:xfrm>
          <a:prstGeom prst="rect">
            <a:avLst/>
          </a:prstGeom>
        </p:spPr>
        <p:txBody>
          <a:bodyPr lIns="0" tIns="0" rIns="0" bIns="0" rtlCol="0" anchor="t">
            <a:spAutoFit/>
          </a:bodyPr>
          <a:lstStyle/>
          <a:p>
            <a:pPr marL="690877" lvl="1" indent="-345439">
              <a:lnSpc>
                <a:spcPts val="4159"/>
              </a:lnSpc>
              <a:buFont typeface="Arial"/>
              <a:buChar char="•"/>
            </a:pPr>
            <a:r>
              <a:rPr lang="en-US" sz="3199" dirty="0">
                <a:solidFill>
                  <a:srgbClr val="191919"/>
                </a:solidFill>
                <a:latin typeface="Montserrat Bold"/>
              </a:rPr>
              <a:t>wine info 1</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wine info 2</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wine info 3</a:t>
            </a:r>
          </a:p>
          <a:p>
            <a:pPr>
              <a:lnSpc>
                <a:spcPts val="4159"/>
              </a:lnSpc>
            </a:pPr>
            <a:endParaRPr lang="en-US" sz="3199" dirty="0">
              <a:solidFill>
                <a:srgbClr val="191919"/>
              </a:solidFill>
              <a:latin typeface="Montserrat Bold"/>
            </a:endParaRPr>
          </a:p>
          <a:p>
            <a:pPr>
              <a:lnSpc>
                <a:spcPts val="4159"/>
              </a:lnSpc>
            </a:pPr>
            <a:endParaRPr lang="en-US" sz="3199" dirty="0">
              <a:solidFill>
                <a:srgbClr val="191919"/>
              </a:solidFill>
              <a:latin typeface="Montserrat Bold"/>
            </a:endParaRPr>
          </a:p>
        </p:txBody>
      </p:sp>
      <p:sp>
        <p:nvSpPr>
          <p:cNvPr id="7" name="TextBox 7"/>
          <p:cNvSpPr txBox="1"/>
          <p:nvPr/>
        </p:nvSpPr>
        <p:spPr>
          <a:xfrm>
            <a:off x="4486062" y="2420782"/>
            <a:ext cx="10053990" cy="450215"/>
          </a:xfrm>
          <a:prstGeom prst="rect">
            <a:avLst/>
          </a:prstGeom>
        </p:spPr>
        <p:txBody>
          <a:bodyPr lIns="0" tIns="0" rIns="0" bIns="0" rtlCol="0" anchor="t">
            <a:spAutoFit/>
          </a:bodyPr>
          <a:lstStyle/>
          <a:p>
            <a:pPr algn="ctr">
              <a:lnSpc>
                <a:spcPts val="3519"/>
              </a:lnSpc>
            </a:pPr>
            <a:r>
              <a:rPr lang="en-US" sz="3199" dirty="0">
                <a:solidFill>
                  <a:srgbClr val="191919"/>
                </a:solidFill>
                <a:latin typeface="Montserrat Semi-Bold"/>
              </a:rPr>
              <a:t>Martinelli 2013 Pinot Noir, Moonshine Ranch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grpSp>
        <p:nvGrpSpPr>
          <p:cNvPr id="2" name="Group 2"/>
          <p:cNvGrpSpPr/>
          <p:nvPr/>
        </p:nvGrpSpPr>
        <p:grpSpPr>
          <a:xfrm>
            <a:off x="9710826" y="396457"/>
            <a:ext cx="7650807" cy="9444993"/>
            <a:chOff x="0" y="0"/>
            <a:chExt cx="10201076" cy="12593323"/>
          </a:xfrm>
        </p:grpSpPr>
        <p:pic>
          <p:nvPicPr>
            <p:cNvPr id="3" name="Picture 3"/>
            <p:cNvPicPr>
              <a:picLocks noChangeAspect="1"/>
            </p:cNvPicPr>
            <p:nvPr/>
          </p:nvPicPr>
          <p:blipFill>
            <a:blip r:embed="rId2">
              <a:extLst>
                <a:ext uri="{28A0092B-C50C-407E-A947-70E740481C1C}">
                  <a14:useLocalDpi xmlns:a14="http://schemas.microsoft.com/office/drawing/2010/main"/>
                </a:ext>
              </a:extLst>
            </a:blip>
            <a:srcRect t="190" b="190"/>
            <a:stretch>
              <a:fillRect/>
            </a:stretch>
          </p:blipFill>
          <p:spPr>
            <a:xfrm>
              <a:off x="0" y="0"/>
              <a:ext cx="10201076" cy="12593323"/>
            </a:xfrm>
            <a:prstGeom prst="rect">
              <a:avLst/>
            </a:prstGeom>
          </p:spPr>
        </p:pic>
      </p:grpSp>
      <p:sp>
        <p:nvSpPr>
          <p:cNvPr id="4" name="AutoShape 4"/>
          <p:cNvSpPr/>
          <p:nvPr/>
        </p:nvSpPr>
        <p:spPr>
          <a:xfrm>
            <a:off x="9258442" y="180132"/>
            <a:ext cx="8350909" cy="0"/>
          </a:xfrm>
          <a:prstGeom prst="line">
            <a:avLst/>
          </a:prstGeom>
          <a:ln w="47625" cap="flat">
            <a:solidFill>
              <a:srgbClr val="000000"/>
            </a:solidFill>
            <a:prstDash val="solid"/>
            <a:headEnd type="none" w="sm" len="sm"/>
            <a:tailEnd type="none" w="sm" len="sm"/>
          </a:ln>
        </p:spPr>
      </p:sp>
      <p:sp>
        <p:nvSpPr>
          <p:cNvPr id="5" name="AutoShape 5"/>
          <p:cNvSpPr/>
          <p:nvPr/>
        </p:nvSpPr>
        <p:spPr>
          <a:xfrm>
            <a:off x="9282255" y="9997123"/>
            <a:ext cx="8350909" cy="0"/>
          </a:xfrm>
          <a:prstGeom prst="line">
            <a:avLst/>
          </a:prstGeom>
          <a:ln w="47625" cap="flat">
            <a:solidFill>
              <a:srgbClr val="000000"/>
            </a:solidFill>
            <a:prstDash val="solid"/>
            <a:headEnd type="none" w="sm" len="sm"/>
            <a:tailEnd type="none" w="sm" len="sm"/>
          </a:ln>
        </p:spPr>
      </p:sp>
      <p:sp>
        <p:nvSpPr>
          <p:cNvPr id="6" name="AutoShape 6"/>
          <p:cNvSpPr/>
          <p:nvPr/>
        </p:nvSpPr>
        <p:spPr>
          <a:xfrm rot="-5400000">
            <a:off x="4361307" y="5086793"/>
            <a:ext cx="9860946" cy="0"/>
          </a:xfrm>
          <a:prstGeom prst="line">
            <a:avLst/>
          </a:prstGeom>
          <a:ln w="47625" cap="flat">
            <a:solidFill>
              <a:srgbClr val="000000"/>
            </a:solidFill>
            <a:prstDash val="solid"/>
            <a:headEnd type="none" w="sm" len="sm"/>
            <a:tailEnd type="none" w="sm" len="sm"/>
          </a:ln>
        </p:spPr>
      </p:sp>
      <p:sp>
        <p:nvSpPr>
          <p:cNvPr id="7" name="AutoShape 7"/>
          <p:cNvSpPr/>
          <p:nvPr/>
        </p:nvSpPr>
        <p:spPr>
          <a:xfrm rot="-5408338">
            <a:off x="12734696" y="5108713"/>
            <a:ext cx="9817019" cy="0"/>
          </a:xfrm>
          <a:prstGeom prst="line">
            <a:avLst/>
          </a:prstGeom>
          <a:ln w="47625" cap="flat">
            <a:solidFill>
              <a:srgbClr val="000000"/>
            </a:solidFill>
            <a:prstDash val="solid"/>
            <a:headEnd type="none" w="sm" len="sm"/>
            <a:tailEnd type="none" w="sm" len="sm"/>
          </a:ln>
        </p:spPr>
      </p:sp>
      <p:sp>
        <p:nvSpPr>
          <p:cNvPr id="9" name="TextBox 9"/>
          <p:cNvSpPr txBox="1"/>
          <p:nvPr/>
        </p:nvSpPr>
        <p:spPr>
          <a:xfrm>
            <a:off x="428165" y="4229100"/>
            <a:ext cx="8444570" cy="1692771"/>
          </a:xfrm>
          <a:prstGeom prst="rect">
            <a:avLst/>
          </a:prstGeom>
        </p:spPr>
        <p:txBody>
          <a:bodyPr wrap="square" lIns="0" tIns="0" rIns="0" bIns="0" rtlCol="0" anchor="t">
            <a:spAutoFit/>
          </a:bodyPr>
          <a:lstStyle/>
          <a:p>
            <a:pPr marL="269875" lvl="1">
              <a:lnSpc>
                <a:spcPts val="3250"/>
              </a:lnSpc>
            </a:pPr>
            <a:r>
              <a:rPr lang="en-US" sz="3200" dirty="0">
                <a:solidFill>
                  <a:srgbClr val="191919"/>
                </a:solidFill>
                <a:latin typeface="Montserrat"/>
              </a:rPr>
              <a:t>The Russian River Valley encompasses 126,600 acres and can be broken into six smaller regions or "neighborhoods" with unique attributes</a:t>
            </a:r>
          </a:p>
        </p:txBody>
      </p:sp>
      <p:pic>
        <p:nvPicPr>
          <p:cNvPr id="12" name="Picture 11">
            <a:extLst>
              <a:ext uri="{FF2B5EF4-FFF2-40B4-BE49-F238E27FC236}">
                <a16:creationId xmlns:a16="http://schemas.microsoft.com/office/drawing/2014/main" id="{67CACCC8-CDB2-4595-6E93-90B8F37BA5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2889" y="876300"/>
            <a:ext cx="4707586" cy="158957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bg>
      <p:bgPr>
        <a:solidFill>
          <a:srgbClr val="F3F5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2411030" y="159872"/>
            <a:ext cx="7315200" cy="4005072"/>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8366717" y="-24128"/>
            <a:ext cx="7315200" cy="4005072"/>
          </a:xfrm>
          <a:prstGeom prst="rect">
            <a:avLst/>
          </a:prstGeom>
        </p:spPr>
      </p:pic>
      <p:pic>
        <p:nvPicPr>
          <p:cNvPr id="4" name="Picture 4"/>
          <p:cNvPicPr>
            <a:picLocks noChangeAspect="1"/>
          </p:cNvPicPr>
          <p:nvPr/>
        </p:nvPicPr>
        <p:blipFill>
          <a:blip r:embed="rId5"/>
          <a:srcRect/>
          <a:stretch>
            <a:fillRect/>
          </a:stretch>
        </p:blipFill>
        <p:spPr>
          <a:xfrm>
            <a:off x="9726230" y="4278896"/>
            <a:ext cx="7568135" cy="5045423"/>
          </a:xfrm>
          <a:prstGeom prst="rect">
            <a:avLst/>
          </a:prstGeom>
        </p:spPr>
      </p:pic>
      <p:sp>
        <p:nvSpPr>
          <p:cNvPr id="5" name="TextBox 5"/>
          <p:cNvSpPr txBox="1"/>
          <p:nvPr/>
        </p:nvSpPr>
        <p:spPr>
          <a:xfrm>
            <a:off x="0" y="1073509"/>
            <a:ext cx="18288000" cy="1513235"/>
          </a:xfrm>
          <a:prstGeom prst="rect">
            <a:avLst/>
          </a:prstGeom>
        </p:spPr>
        <p:txBody>
          <a:bodyPr lIns="0" tIns="0" rIns="0" bIns="0" rtlCol="0" anchor="t">
            <a:spAutoFit/>
          </a:bodyPr>
          <a:lstStyle/>
          <a:p>
            <a:pPr algn="ctr">
              <a:lnSpc>
                <a:spcPts val="11756"/>
              </a:lnSpc>
            </a:pPr>
            <a:r>
              <a:rPr lang="en-US" sz="8800" spc="554" dirty="0">
                <a:solidFill>
                  <a:srgbClr val="5A3756"/>
                </a:solidFill>
                <a:latin typeface="SignPainter-HouseScript" panose="02000006070000020004" pitchFamily="2" charset="0"/>
              </a:rPr>
              <a:t>Green Valley: George Martinelli</a:t>
            </a:r>
          </a:p>
        </p:txBody>
      </p:sp>
      <p:sp>
        <p:nvSpPr>
          <p:cNvPr id="6" name="TextBox 6"/>
          <p:cNvSpPr txBox="1"/>
          <p:nvPr/>
        </p:nvSpPr>
        <p:spPr>
          <a:xfrm>
            <a:off x="495584" y="4267918"/>
            <a:ext cx="8474167" cy="4178935"/>
          </a:xfrm>
          <a:prstGeom prst="rect">
            <a:avLst/>
          </a:prstGeom>
        </p:spPr>
        <p:txBody>
          <a:bodyPr lIns="0" tIns="0" rIns="0" bIns="0" rtlCol="0" anchor="t">
            <a:spAutoFit/>
          </a:bodyPr>
          <a:lstStyle/>
          <a:p>
            <a:pPr marL="690877" lvl="1" indent="-345439">
              <a:lnSpc>
                <a:spcPts val="4159"/>
              </a:lnSpc>
              <a:buFont typeface="Arial"/>
              <a:buChar char="•"/>
            </a:pPr>
            <a:r>
              <a:rPr lang="en-US" sz="3199" dirty="0">
                <a:solidFill>
                  <a:srgbClr val="191919"/>
                </a:solidFill>
                <a:latin typeface="Montserrat Bold"/>
              </a:rPr>
              <a:t>Fifth generation wine grower</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Oversees winemaking and grower relations</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Additional Fact 3</a:t>
            </a:r>
          </a:p>
          <a:p>
            <a:pPr>
              <a:lnSpc>
                <a:spcPts val="4159"/>
              </a:lnSpc>
            </a:pPr>
            <a:endParaRPr lang="en-US" sz="3199" dirty="0">
              <a:solidFill>
                <a:srgbClr val="191919"/>
              </a:solidFill>
              <a:latin typeface="Montserrat Bold"/>
            </a:endParaRPr>
          </a:p>
          <a:p>
            <a:pPr>
              <a:lnSpc>
                <a:spcPts val="4159"/>
              </a:lnSpc>
            </a:pPr>
            <a:endParaRPr lang="en-US" sz="3199" dirty="0">
              <a:solidFill>
                <a:srgbClr val="191919"/>
              </a:solidFill>
              <a:latin typeface="Montserrat Bold"/>
            </a:endParaRPr>
          </a:p>
        </p:txBody>
      </p:sp>
      <p:sp>
        <p:nvSpPr>
          <p:cNvPr id="7" name="AutoShape 7"/>
          <p:cNvSpPr/>
          <p:nvPr/>
        </p:nvSpPr>
        <p:spPr>
          <a:xfrm>
            <a:off x="8948280" y="3797416"/>
            <a:ext cx="8766019" cy="0"/>
          </a:xfrm>
          <a:prstGeom prst="line">
            <a:avLst/>
          </a:prstGeom>
          <a:ln w="47625" cap="flat">
            <a:solidFill>
              <a:srgbClr val="000000"/>
            </a:solidFill>
            <a:prstDash val="solid"/>
            <a:headEnd type="none" w="sm" len="sm"/>
            <a:tailEnd type="none" w="sm" len="sm"/>
          </a:ln>
        </p:spPr>
      </p:sp>
      <p:sp>
        <p:nvSpPr>
          <p:cNvPr id="8" name="AutoShape 8"/>
          <p:cNvSpPr/>
          <p:nvPr/>
        </p:nvSpPr>
        <p:spPr>
          <a:xfrm>
            <a:off x="8948280" y="9758174"/>
            <a:ext cx="8746969" cy="0"/>
          </a:xfrm>
          <a:prstGeom prst="line">
            <a:avLst/>
          </a:prstGeom>
          <a:ln w="47625" cap="flat">
            <a:solidFill>
              <a:srgbClr val="000000"/>
            </a:solidFill>
            <a:prstDash val="solid"/>
            <a:headEnd type="none" w="sm" len="sm"/>
            <a:tailEnd type="none" w="sm" len="sm"/>
          </a:ln>
        </p:spPr>
      </p:sp>
      <p:sp>
        <p:nvSpPr>
          <p:cNvPr id="9" name="AutoShape 9"/>
          <p:cNvSpPr/>
          <p:nvPr/>
        </p:nvSpPr>
        <p:spPr>
          <a:xfrm rot="-5400000">
            <a:off x="5991713" y="6755846"/>
            <a:ext cx="5960758" cy="0"/>
          </a:xfrm>
          <a:prstGeom prst="line">
            <a:avLst/>
          </a:prstGeom>
          <a:ln w="47625" cap="flat">
            <a:solidFill>
              <a:srgbClr val="000000"/>
            </a:solidFill>
            <a:prstDash val="solid"/>
            <a:headEnd type="none" w="sm" len="sm"/>
            <a:tailEnd type="none" w="sm" len="sm"/>
          </a:ln>
        </p:spPr>
      </p:sp>
      <p:sp>
        <p:nvSpPr>
          <p:cNvPr id="10" name="AutoShape 10"/>
          <p:cNvSpPr/>
          <p:nvPr/>
        </p:nvSpPr>
        <p:spPr>
          <a:xfrm rot="-5400000">
            <a:off x="14725120" y="6786595"/>
            <a:ext cx="5930734" cy="0"/>
          </a:xfrm>
          <a:prstGeom prst="line">
            <a:avLst/>
          </a:prstGeom>
          <a:ln w="47625" cap="flat">
            <a:solidFill>
              <a:srgbClr val="000000"/>
            </a:solidFill>
            <a:prstDash val="solid"/>
            <a:headEnd type="none" w="sm" len="sm"/>
            <a:tailEnd type="none" w="sm" len="sm"/>
          </a:ln>
        </p:spPr>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838200" y="2095500"/>
            <a:ext cx="7610080" cy="7852803"/>
          </a:xfrm>
          <a:prstGeom prst="rect">
            <a:avLst/>
          </a:prstGeom>
        </p:spPr>
      </p:pic>
      <p:pic>
        <p:nvPicPr>
          <p:cNvPr id="3" name="Picture 3"/>
          <p:cNvPicPr>
            <a:picLocks noChangeAspect="1"/>
          </p:cNvPicPr>
          <p:nvPr/>
        </p:nvPicPr>
        <p:blipFill>
          <a:blip r:embed="rId4"/>
          <a:srcRect/>
          <a:stretch>
            <a:fillRect/>
          </a:stretch>
        </p:blipFill>
        <p:spPr>
          <a:xfrm>
            <a:off x="8058254" y="3129372"/>
            <a:ext cx="10006084" cy="6132761"/>
          </a:xfrm>
          <a:prstGeom prst="rect">
            <a:avLst/>
          </a:prstGeom>
        </p:spPr>
      </p:pic>
      <p:sp>
        <p:nvSpPr>
          <p:cNvPr id="4" name="TextBox 4"/>
          <p:cNvSpPr txBox="1"/>
          <p:nvPr/>
        </p:nvSpPr>
        <p:spPr>
          <a:xfrm>
            <a:off x="-829833" y="635282"/>
            <a:ext cx="10946146" cy="3026470"/>
          </a:xfrm>
          <a:prstGeom prst="rect">
            <a:avLst/>
          </a:prstGeom>
        </p:spPr>
        <p:txBody>
          <a:bodyPr lIns="0" tIns="0" rIns="0" bIns="0" rtlCol="0" anchor="t">
            <a:spAutoFit/>
          </a:bodyPr>
          <a:lstStyle/>
          <a:p>
            <a:pPr algn="ctr">
              <a:lnSpc>
                <a:spcPts val="11756"/>
              </a:lnSpc>
            </a:pPr>
            <a:r>
              <a:rPr lang="en-US" sz="8800" spc="554" dirty="0">
                <a:solidFill>
                  <a:srgbClr val="5A3756"/>
                </a:solidFill>
                <a:latin typeface="SignPainter-HouseScript" panose="02000006070000020004" pitchFamily="2" charset="0"/>
              </a:rPr>
              <a:t>Sebastopol Hills</a:t>
            </a:r>
          </a:p>
          <a:p>
            <a:pPr algn="ctr">
              <a:lnSpc>
                <a:spcPts val="11756"/>
              </a:lnSpc>
            </a:pPr>
            <a:r>
              <a:rPr lang="en-US" sz="8800" spc="554" dirty="0">
                <a:solidFill>
                  <a:srgbClr val="5A3756"/>
                </a:solidFill>
                <a:latin typeface="SignPainter-HouseScript" panose="02000006070000020004" pitchFamily="2" charset="0"/>
              </a:rPr>
              <a:t>Location</a:t>
            </a:r>
          </a:p>
        </p:txBody>
      </p:sp>
      <p:sp>
        <p:nvSpPr>
          <p:cNvPr id="5" name="TextBox 5"/>
          <p:cNvSpPr txBox="1"/>
          <p:nvPr/>
        </p:nvSpPr>
        <p:spPr>
          <a:xfrm>
            <a:off x="1119969" y="4755515"/>
            <a:ext cx="6656516" cy="2083435"/>
          </a:xfrm>
          <a:prstGeom prst="rect">
            <a:avLst/>
          </a:prstGeom>
        </p:spPr>
        <p:txBody>
          <a:bodyPr lIns="0" tIns="0" rIns="0" bIns="0" rtlCol="0" anchor="t">
            <a:spAutoFit/>
          </a:bodyPr>
          <a:lstStyle/>
          <a:p>
            <a:pPr algn="ctr">
              <a:lnSpc>
                <a:spcPts val="4159"/>
              </a:lnSpc>
            </a:pPr>
            <a:r>
              <a:rPr lang="en-US" sz="3199">
                <a:solidFill>
                  <a:srgbClr val="191919"/>
                </a:solidFill>
                <a:latin typeface="Montserrat Bold"/>
              </a:rPr>
              <a:t>Sebastopol Hills spans east and west around the southwest portion of the town of Sebastopol</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640939" y="3035508"/>
            <a:ext cx="2529122" cy="2529112"/>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extLst>
                  <a:ext uri="{28A0092B-C50C-407E-A947-70E740481C1C}">
                    <a14:useLocalDpi xmlns:a14="http://schemas.microsoft.com/office/drawing/2010/main"/>
                  </a:ext>
                </a:extLst>
              </a:blip>
              <a:stretch>
                <a:fillRect/>
              </a:stretch>
            </a:blipFill>
          </p:spPr>
        </p:sp>
      </p:grpSp>
      <p:grpSp>
        <p:nvGrpSpPr>
          <p:cNvPr id="4" name="Group 4"/>
          <p:cNvGrpSpPr>
            <a:grpSpLocks noChangeAspect="1"/>
          </p:cNvGrpSpPr>
          <p:nvPr/>
        </p:nvGrpSpPr>
        <p:grpSpPr>
          <a:xfrm>
            <a:off x="7677526" y="3035508"/>
            <a:ext cx="2529122" cy="2529112"/>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extLst>
                  <a:ext uri="{28A0092B-C50C-407E-A947-70E740481C1C}">
                    <a14:useLocalDpi xmlns:a14="http://schemas.microsoft.com/office/drawing/2010/main"/>
                  </a:ext>
                </a:extLst>
              </a:blip>
              <a:stretch>
                <a:fillRect/>
              </a:stretch>
            </a:blipFill>
          </p:spPr>
        </p:sp>
      </p:grpSp>
      <p:grpSp>
        <p:nvGrpSpPr>
          <p:cNvPr id="6" name="Group 6"/>
          <p:cNvGrpSpPr>
            <a:grpSpLocks noChangeAspect="1"/>
          </p:cNvGrpSpPr>
          <p:nvPr/>
        </p:nvGrpSpPr>
        <p:grpSpPr>
          <a:xfrm>
            <a:off x="12775251" y="3035508"/>
            <a:ext cx="2529122" cy="2529112"/>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extLst>
                  <a:ext uri="{28A0092B-C50C-407E-A947-70E740481C1C}">
                    <a14:useLocalDpi xmlns:a14="http://schemas.microsoft.com/office/drawing/2010/main"/>
                  </a:ext>
                </a:extLst>
              </a:blip>
              <a:stretch>
                <a:fillRect/>
              </a:stretch>
            </a:blipFill>
          </p:spPr>
        </p:sp>
      </p:grpSp>
      <p:sp>
        <p:nvSpPr>
          <p:cNvPr id="8" name="TextBox 8"/>
          <p:cNvSpPr txBox="1"/>
          <p:nvPr/>
        </p:nvSpPr>
        <p:spPr>
          <a:xfrm>
            <a:off x="1751336" y="6195994"/>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The Coolest Region</a:t>
            </a:r>
          </a:p>
        </p:txBody>
      </p:sp>
      <p:sp>
        <p:nvSpPr>
          <p:cNvPr id="9" name="TextBox 9"/>
          <p:cNvSpPr txBox="1"/>
          <p:nvPr/>
        </p:nvSpPr>
        <p:spPr>
          <a:xfrm>
            <a:off x="1751336" y="6944212"/>
            <a:ext cx="4308327" cy="1035050"/>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The climate in Sebastopol Hills is about as cool as it gets within the Russian River Valley AVA</a:t>
            </a:r>
          </a:p>
        </p:txBody>
      </p:sp>
      <p:sp>
        <p:nvSpPr>
          <p:cNvPr id="10" name="TextBox 10"/>
          <p:cNvSpPr txBox="1"/>
          <p:nvPr/>
        </p:nvSpPr>
        <p:spPr>
          <a:xfrm>
            <a:off x="6652566" y="6195994"/>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Soils</a:t>
            </a:r>
          </a:p>
        </p:txBody>
      </p:sp>
      <p:sp>
        <p:nvSpPr>
          <p:cNvPr id="11" name="TextBox 11"/>
          <p:cNvSpPr txBox="1"/>
          <p:nvPr/>
        </p:nvSpPr>
        <p:spPr>
          <a:xfrm>
            <a:off x="6787923" y="6944212"/>
            <a:ext cx="4308327" cy="1035050"/>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Like Green Valley, the soils in Sebastopol Hills are mostly Goldridge</a:t>
            </a:r>
          </a:p>
        </p:txBody>
      </p:sp>
      <p:sp>
        <p:nvSpPr>
          <p:cNvPr id="12" name="TextBox 12"/>
          <p:cNvSpPr txBox="1"/>
          <p:nvPr/>
        </p:nvSpPr>
        <p:spPr>
          <a:xfrm>
            <a:off x="11883622" y="6195994"/>
            <a:ext cx="4653042"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Wines</a:t>
            </a:r>
          </a:p>
        </p:txBody>
      </p:sp>
      <p:sp>
        <p:nvSpPr>
          <p:cNvPr id="13" name="TextBox 13"/>
          <p:cNvSpPr txBox="1"/>
          <p:nvPr/>
        </p:nvSpPr>
        <p:spPr>
          <a:xfrm>
            <a:off x="12055980" y="6944212"/>
            <a:ext cx="4308327" cy="1035050"/>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Crisp red-fruit characteristics. Full-bodied with the right amount of acidity</a:t>
            </a:r>
          </a:p>
        </p:txBody>
      </p:sp>
      <p:sp>
        <p:nvSpPr>
          <p:cNvPr id="14" name="TextBox 14"/>
          <p:cNvSpPr txBox="1"/>
          <p:nvPr/>
        </p:nvSpPr>
        <p:spPr>
          <a:xfrm>
            <a:off x="4197595" y="471487"/>
            <a:ext cx="9488983" cy="2268570"/>
          </a:xfrm>
          <a:prstGeom prst="rect">
            <a:avLst/>
          </a:prstGeom>
        </p:spPr>
        <p:txBody>
          <a:bodyPr lIns="0" tIns="0" rIns="0" bIns="0" rtlCol="0" anchor="t">
            <a:spAutoFit/>
          </a:bodyPr>
          <a:lstStyle/>
          <a:p>
            <a:pPr algn="ctr">
              <a:lnSpc>
                <a:spcPts val="8640"/>
              </a:lnSpc>
            </a:pPr>
            <a:r>
              <a:rPr lang="en-US" sz="8800" dirty="0">
                <a:solidFill>
                  <a:srgbClr val="191919"/>
                </a:solidFill>
                <a:latin typeface="SignPainter-HouseScript" panose="02000006070000020004" pitchFamily="2" charset="0"/>
              </a:rPr>
              <a:t>Sebastopol  Hills</a:t>
            </a:r>
          </a:p>
          <a:p>
            <a:pPr algn="ctr">
              <a:lnSpc>
                <a:spcPts val="8640"/>
              </a:lnSpc>
            </a:pPr>
            <a:r>
              <a:rPr lang="en-US" sz="8800" dirty="0">
                <a:solidFill>
                  <a:srgbClr val="191919"/>
                </a:solidFill>
                <a:latin typeface="SignPainter-HouseScript" panose="02000006070000020004" pitchFamily="2" charset="0"/>
              </a:rPr>
              <a:t>Fast Facts</a:t>
            </a:r>
          </a:p>
        </p:txBody>
      </p:sp>
      <p:grpSp>
        <p:nvGrpSpPr>
          <p:cNvPr id="15" name="Group 15"/>
          <p:cNvGrpSpPr/>
          <p:nvPr/>
        </p:nvGrpSpPr>
        <p:grpSpPr>
          <a:xfrm>
            <a:off x="3063451" y="1213725"/>
            <a:ext cx="725324" cy="725324"/>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4DCF1"/>
            </a:solidFill>
          </p:spPr>
        </p:sp>
      </p:grpSp>
      <p:grpSp>
        <p:nvGrpSpPr>
          <p:cNvPr id="17" name="Group 17"/>
          <p:cNvGrpSpPr/>
          <p:nvPr/>
        </p:nvGrpSpPr>
        <p:grpSpPr>
          <a:xfrm>
            <a:off x="4022224" y="1213725"/>
            <a:ext cx="725324" cy="725324"/>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4DCF1"/>
            </a:solidFill>
          </p:spPr>
        </p:sp>
      </p:grpSp>
      <p:grpSp>
        <p:nvGrpSpPr>
          <p:cNvPr id="19" name="Group 19"/>
          <p:cNvGrpSpPr/>
          <p:nvPr/>
        </p:nvGrpSpPr>
        <p:grpSpPr>
          <a:xfrm>
            <a:off x="13197764" y="1213725"/>
            <a:ext cx="725324" cy="725324"/>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4DCF1"/>
            </a:solidFill>
          </p:spPr>
        </p:sp>
      </p:grpSp>
      <p:grpSp>
        <p:nvGrpSpPr>
          <p:cNvPr id="21" name="Group 21"/>
          <p:cNvGrpSpPr/>
          <p:nvPr/>
        </p:nvGrpSpPr>
        <p:grpSpPr>
          <a:xfrm>
            <a:off x="14156537" y="1213725"/>
            <a:ext cx="725324" cy="725324"/>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4DCF1"/>
            </a:solidFill>
          </p:spPr>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grpSp>
        <p:nvGrpSpPr>
          <p:cNvPr id="2" name="Group 2"/>
          <p:cNvGrpSpPr/>
          <p:nvPr/>
        </p:nvGrpSpPr>
        <p:grpSpPr>
          <a:xfrm>
            <a:off x="9741627" y="421004"/>
            <a:ext cx="7857930" cy="9444993"/>
            <a:chOff x="0" y="0"/>
            <a:chExt cx="10477240" cy="12593323"/>
          </a:xfrm>
        </p:grpSpPr>
        <p:pic>
          <p:nvPicPr>
            <p:cNvPr id="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10477240" cy="12593323"/>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639304" y="1750118"/>
            <a:ext cx="8273015" cy="8536882"/>
          </a:xfrm>
          <a:prstGeom prst="rect">
            <a:avLst/>
          </a:prstGeom>
        </p:spPr>
      </p:pic>
      <p:sp>
        <p:nvSpPr>
          <p:cNvPr id="5" name="TextBox 5"/>
          <p:cNvSpPr txBox="1"/>
          <p:nvPr/>
        </p:nvSpPr>
        <p:spPr>
          <a:xfrm>
            <a:off x="231680" y="866775"/>
            <a:ext cx="8912320" cy="1513235"/>
          </a:xfrm>
          <a:prstGeom prst="rect">
            <a:avLst/>
          </a:prstGeom>
        </p:spPr>
        <p:txBody>
          <a:bodyPr lIns="0" tIns="0" rIns="0" bIns="0" rtlCol="0" anchor="t">
            <a:spAutoFit/>
          </a:bodyPr>
          <a:lstStyle/>
          <a:p>
            <a:pPr algn="ctr">
              <a:lnSpc>
                <a:spcPts val="11756"/>
              </a:lnSpc>
            </a:pPr>
            <a:r>
              <a:rPr lang="en-US" sz="8800" spc="554" dirty="0">
                <a:solidFill>
                  <a:srgbClr val="5A3756"/>
                </a:solidFill>
                <a:latin typeface="SignPainter-HouseScript" panose="02000006070000020004" pitchFamily="2" charset="0"/>
              </a:rPr>
              <a:t>Sebastopol Hills</a:t>
            </a:r>
          </a:p>
        </p:txBody>
      </p:sp>
      <p:sp>
        <p:nvSpPr>
          <p:cNvPr id="6" name="TextBox 6"/>
          <p:cNvSpPr txBox="1"/>
          <p:nvPr/>
        </p:nvSpPr>
        <p:spPr>
          <a:xfrm>
            <a:off x="669833" y="3985893"/>
            <a:ext cx="8474167" cy="4542155"/>
          </a:xfrm>
          <a:prstGeom prst="rect">
            <a:avLst/>
          </a:prstGeom>
        </p:spPr>
        <p:txBody>
          <a:bodyPr lIns="0" tIns="0" rIns="0" bIns="0" rtlCol="0" anchor="t">
            <a:spAutoFit/>
          </a:bodyPr>
          <a:lstStyle/>
          <a:p>
            <a:pPr marL="669288" lvl="1" indent="-334644">
              <a:lnSpc>
                <a:spcPts val="4029"/>
              </a:lnSpc>
              <a:buFont typeface="Arial"/>
              <a:buChar char="•"/>
            </a:pPr>
            <a:r>
              <a:rPr lang="en-US" sz="3099">
                <a:solidFill>
                  <a:srgbClr val="191919"/>
                </a:solidFill>
                <a:latin typeface="Montserrat Bold"/>
              </a:rPr>
              <a:t>In the 60s and 70s when many vineyards were being planted in the Russian River Valley, people thought it was too cold to plant Pinot Noir in Sebastopol Hills</a:t>
            </a:r>
          </a:p>
          <a:p>
            <a:pPr>
              <a:lnSpc>
                <a:spcPts val="4029"/>
              </a:lnSpc>
            </a:pPr>
            <a:endParaRPr lang="en-US" sz="3099">
              <a:solidFill>
                <a:srgbClr val="191919"/>
              </a:solidFill>
              <a:latin typeface="Montserrat Bold"/>
            </a:endParaRPr>
          </a:p>
          <a:p>
            <a:pPr marL="669288" lvl="1" indent="-334644">
              <a:lnSpc>
                <a:spcPts val="4029"/>
              </a:lnSpc>
              <a:buFont typeface="Arial"/>
              <a:buChar char="•"/>
            </a:pPr>
            <a:r>
              <a:rPr lang="en-US" sz="3099">
                <a:solidFill>
                  <a:srgbClr val="191919"/>
                </a:solidFill>
                <a:latin typeface="Montserrat Bold"/>
              </a:rPr>
              <a:t>Today, fruit from these cooler Russian River vineyards are sought-after and well-acclaimed</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rgbClr val="F3F5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2514600" y="266700"/>
            <a:ext cx="7315200" cy="4005072"/>
          </a:xfrm>
          <a:prstGeom prst="rect">
            <a:avLst/>
          </a:prstGeom>
        </p:spPr>
      </p:pic>
      <p:pic>
        <p:nvPicPr>
          <p:cNvPr id="3" name="Picture 3"/>
          <p:cNvPicPr>
            <a:picLocks noChangeAspect="1"/>
          </p:cNvPicPr>
          <p:nvPr/>
        </p:nvPicPr>
        <p:blipFill>
          <a:blip r:embed="rId4"/>
          <a:srcRect/>
          <a:stretch>
            <a:fillRect/>
          </a:stretch>
        </p:blipFill>
        <p:spPr>
          <a:xfrm>
            <a:off x="1037048" y="4397357"/>
            <a:ext cx="7426005" cy="507090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8167579" y="177138"/>
            <a:ext cx="7315200" cy="4005072"/>
          </a:xfrm>
          <a:prstGeom prst="rect">
            <a:avLst/>
          </a:prstGeom>
        </p:spPr>
      </p:pic>
      <p:sp>
        <p:nvSpPr>
          <p:cNvPr id="5" name="TextBox 5"/>
          <p:cNvSpPr txBox="1"/>
          <p:nvPr/>
        </p:nvSpPr>
        <p:spPr>
          <a:xfrm>
            <a:off x="2359907" y="1027756"/>
            <a:ext cx="14639459" cy="1513235"/>
          </a:xfrm>
          <a:prstGeom prst="rect">
            <a:avLst/>
          </a:prstGeom>
        </p:spPr>
        <p:txBody>
          <a:bodyPr lIns="0" tIns="0" rIns="0" bIns="0" rtlCol="0" anchor="t">
            <a:spAutoFit/>
          </a:bodyPr>
          <a:lstStyle/>
          <a:p>
            <a:pPr algn="ctr">
              <a:lnSpc>
                <a:spcPts val="11756"/>
              </a:lnSpc>
            </a:pPr>
            <a:r>
              <a:rPr lang="en-US" sz="8800" spc="554" dirty="0">
                <a:solidFill>
                  <a:srgbClr val="5A3756"/>
                </a:solidFill>
                <a:latin typeface="SignPainter-HouseScript" panose="02000006070000020004" pitchFamily="2" charset="0"/>
              </a:rPr>
              <a:t>Wine 6:Sebastopol Hills</a:t>
            </a:r>
          </a:p>
        </p:txBody>
      </p:sp>
      <p:sp>
        <p:nvSpPr>
          <p:cNvPr id="6" name="TextBox 6"/>
          <p:cNvSpPr txBox="1"/>
          <p:nvPr/>
        </p:nvSpPr>
        <p:spPr>
          <a:xfrm>
            <a:off x="9372600" y="5143500"/>
            <a:ext cx="8474167" cy="3655060"/>
          </a:xfrm>
          <a:prstGeom prst="rect">
            <a:avLst/>
          </a:prstGeom>
        </p:spPr>
        <p:txBody>
          <a:bodyPr lIns="0" tIns="0" rIns="0" bIns="0" rtlCol="0" anchor="t">
            <a:spAutoFit/>
          </a:bodyPr>
          <a:lstStyle/>
          <a:p>
            <a:pPr marL="690877" lvl="1" indent="-345439">
              <a:lnSpc>
                <a:spcPts val="4159"/>
              </a:lnSpc>
              <a:buFont typeface="Arial"/>
              <a:buChar char="•"/>
            </a:pPr>
            <a:r>
              <a:rPr lang="en-US" sz="3199" dirty="0">
                <a:solidFill>
                  <a:srgbClr val="191919"/>
                </a:solidFill>
                <a:latin typeface="Montserrat Bold"/>
              </a:rPr>
              <a:t>wine info 1</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wine info 2</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wine info 3</a:t>
            </a:r>
          </a:p>
          <a:p>
            <a:pPr>
              <a:lnSpc>
                <a:spcPts val="4159"/>
              </a:lnSpc>
            </a:pPr>
            <a:endParaRPr lang="en-US" sz="3199" dirty="0">
              <a:solidFill>
                <a:srgbClr val="191919"/>
              </a:solidFill>
              <a:latin typeface="Montserrat Bold"/>
            </a:endParaRPr>
          </a:p>
          <a:p>
            <a:pPr>
              <a:lnSpc>
                <a:spcPts val="4159"/>
              </a:lnSpc>
            </a:pPr>
            <a:endParaRPr lang="en-US" sz="3199" dirty="0">
              <a:solidFill>
                <a:srgbClr val="191919"/>
              </a:solidFill>
              <a:latin typeface="Montserrat Bold"/>
            </a:endParaRPr>
          </a:p>
        </p:txBody>
      </p:sp>
      <p:sp>
        <p:nvSpPr>
          <p:cNvPr id="7" name="TextBox 7"/>
          <p:cNvSpPr txBox="1"/>
          <p:nvPr/>
        </p:nvSpPr>
        <p:spPr>
          <a:xfrm>
            <a:off x="4652641" y="2695877"/>
            <a:ext cx="10053990" cy="450215"/>
          </a:xfrm>
          <a:prstGeom prst="rect">
            <a:avLst/>
          </a:prstGeom>
        </p:spPr>
        <p:txBody>
          <a:bodyPr lIns="0" tIns="0" rIns="0" bIns="0" rtlCol="0" anchor="t">
            <a:spAutoFit/>
          </a:bodyPr>
          <a:lstStyle/>
          <a:p>
            <a:pPr algn="ctr">
              <a:lnSpc>
                <a:spcPts val="3519"/>
              </a:lnSpc>
            </a:pPr>
            <a:r>
              <a:rPr lang="en-US" sz="3199" dirty="0">
                <a:solidFill>
                  <a:srgbClr val="191919"/>
                </a:solidFill>
                <a:latin typeface="Montserrat Semi-Bold"/>
              </a:rPr>
              <a:t>Martinelli 2013 Pinot Noir, Moonshine Ranch</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rgbClr val="F3F5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2448732" y="0"/>
            <a:ext cx="7315200" cy="400507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8111522" y="-100844"/>
            <a:ext cx="7315200" cy="4005072"/>
          </a:xfrm>
          <a:prstGeom prst="rect">
            <a:avLst/>
          </a:prstGeom>
        </p:spPr>
      </p:pic>
      <p:pic>
        <p:nvPicPr>
          <p:cNvPr id="4" name="Picture 4"/>
          <p:cNvPicPr>
            <a:picLocks noChangeAspect="1"/>
          </p:cNvPicPr>
          <p:nvPr/>
        </p:nvPicPr>
        <p:blipFill>
          <a:blip r:embed="rId4"/>
          <a:srcRect/>
          <a:stretch>
            <a:fillRect/>
          </a:stretch>
        </p:blipFill>
        <p:spPr>
          <a:xfrm>
            <a:off x="9763932" y="4381500"/>
            <a:ext cx="7568135" cy="5045423"/>
          </a:xfrm>
          <a:prstGeom prst="rect">
            <a:avLst/>
          </a:prstGeom>
        </p:spPr>
      </p:pic>
      <p:sp>
        <p:nvSpPr>
          <p:cNvPr id="5" name="TextBox 5"/>
          <p:cNvSpPr txBox="1"/>
          <p:nvPr/>
        </p:nvSpPr>
        <p:spPr>
          <a:xfrm>
            <a:off x="37702" y="1103462"/>
            <a:ext cx="18288000" cy="1513235"/>
          </a:xfrm>
          <a:prstGeom prst="rect">
            <a:avLst/>
          </a:prstGeom>
        </p:spPr>
        <p:txBody>
          <a:bodyPr lIns="0" tIns="0" rIns="0" bIns="0" rtlCol="0" anchor="t">
            <a:spAutoFit/>
          </a:bodyPr>
          <a:lstStyle/>
          <a:p>
            <a:pPr algn="ctr">
              <a:lnSpc>
                <a:spcPts val="11756"/>
              </a:lnSpc>
            </a:pPr>
            <a:r>
              <a:rPr lang="en-US" sz="8800" spc="554" dirty="0">
                <a:solidFill>
                  <a:srgbClr val="5A3756"/>
                </a:solidFill>
                <a:latin typeface="SignPainter-HouseScript" panose="02000006070000020004" pitchFamily="2" charset="0"/>
              </a:rPr>
              <a:t>Sebastopol Hills: George Martinelli</a:t>
            </a:r>
          </a:p>
        </p:txBody>
      </p:sp>
      <p:sp>
        <p:nvSpPr>
          <p:cNvPr id="6" name="TextBox 6"/>
          <p:cNvSpPr txBox="1"/>
          <p:nvPr/>
        </p:nvSpPr>
        <p:spPr>
          <a:xfrm>
            <a:off x="449418" y="4381500"/>
            <a:ext cx="8474167" cy="4178935"/>
          </a:xfrm>
          <a:prstGeom prst="rect">
            <a:avLst/>
          </a:prstGeom>
        </p:spPr>
        <p:txBody>
          <a:bodyPr lIns="0" tIns="0" rIns="0" bIns="0" rtlCol="0" anchor="t">
            <a:spAutoFit/>
          </a:bodyPr>
          <a:lstStyle/>
          <a:p>
            <a:pPr marL="690877" lvl="1" indent="-345439">
              <a:lnSpc>
                <a:spcPts val="4159"/>
              </a:lnSpc>
              <a:buFont typeface="Arial"/>
              <a:buChar char="•"/>
            </a:pPr>
            <a:r>
              <a:rPr lang="en-US" sz="3199" dirty="0">
                <a:solidFill>
                  <a:srgbClr val="191919"/>
                </a:solidFill>
                <a:latin typeface="Montserrat Bold"/>
              </a:rPr>
              <a:t>Fifth generation wine grower</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Oversees winemaking and grower relations</a:t>
            </a:r>
          </a:p>
          <a:p>
            <a:pPr>
              <a:lnSpc>
                <a:spcPts val="4159"/>
              </a:lnSpc>
            </a:pPr>
            <a:endParaRPr lang="en-US" sz="3199" dirty="0">
              <a:solidFill>
                <a:srgbClr val="191919"/>
              </a:solidFill>
              <a:latin typeface="Montserrat Bold"/>
            </a:endParaRPr>
          </a:p>
          <a:p>
            <a:pPr marL="690877" lvl="1" indent="-345439">
              <a:lnSpc>
                <a:spcPts val="4159"/>
              </a:lnSpc>
              <a:buFont typeface="Arial"/>
              <a:buChar char="•"/>
            </a:pPr>
            <a:r>
              <a:rPr lang="en-US" sz="3199" dirty="0">
                <a:solidFill>
                  <a:srgbClr val="191919"/>
                </a:solidFill>
                <a:latin typeface="Montserrat Bold"/>
              </a:rPr>
              <a:t>Additional Fact 3</a:t>
            </a:r>
          </a:p>
          <a:p>
            <a:pPr>
              <a:lnSpc>
                <a:spcPts val="4159"/>
              </a:lnSpc>
            </a:pPr>
            <a:endParaRPr lang="en-US" sz="3199" dirty="0">
              <a:solidFill>
                <a:srgbClr val="191919"/>
              </a:solidFill>
              <a:latin typeface="Montserrat Bold"/>
            </a:endParaRPr>
          </a:p>
          <a:p>
            <a:pPr>
              <a:lnSpc>
                <a:spcPts val="4159"/>
              </a:lnSpc>
            </a:pPr>
            <a:endParaRPr lang="en-US" sz="3199" dirty="0">
              <a:solidFill>
                <a:srgbClr val="191919"/>
              </a:solidFill>
              <a:latin typeface="Montserrat Bold"/>
            </a:endParaRPr>
          </a:p>
        </p:txBody>
      </p:sp>
      <p:sp>
        <p:nvSpPr>
          <p:cNvPr id="7" name="AutoShape 7"/>
          <p:cNvSpPr/>
          <p:nvPr/>
        </p:nvSpPr>
        <p:spPr>
          <a:xfrm>
            <a:off x="8985982" y="3900020"/>
            <a:ext cx="8766019" cy="0"/>
          </a:xfrm>
          <a:prstGeom prst="line">
            <a:avLst/>
          </a:prstGeom>
          <a:ln w="47625" cap="flat">
            <a:solidFill>
              <a:srgbClr val="000000"/>
            </a:solidFill>
            <a:prstDash val="solid"/>
            <a:headEnd type="none" w="sm" len="sm"/>
            <a:tailEnd type="none" w="sm" len="sm"/>
          </a:ln>
        </p:spPr>
      </p:sp>
      <p:sp>
        <p:nvSpPr>
          <p:cNvPr id="8" name="AutoShape 8"/>
          <p:cNvSpPr/>
          <p:nvPr/>
        </p:nvSpPr>
        <p:spPr>
          <a:xfrm>
            <a:off x="8985982" y="9860778"/>
            <a:ext cx="8746969" cy="0"/>
          </a:xfrm>
          <a:prstGeom prst="line">
            <a:avLst/>
          </a:prstGeom>
          <a:ln w="47625" cap="flat">
            <a:solidFill>
              <a:srgbClr val="000000"/>
            </a:solidFill>
            <a:prstDash val="solid"/>
            <a:headEnd type="none" w="sm" len="sm"/>
            <a:tailEnd type="none" w="sm" len="sm"/>
          </a:ln>
        </p:spPr>
      </p:sp>
      <p:sp>
        <p:nvSpPr>
          <p:cNvPr id="9" name="AutoShape 9"/>
          <p:cNvSpPr/>
          <p:nvPr/>
        </p:nvSpPr>
        <p:spPr>
          <a:xfrm rot="-5400000">
            <a:off x="6029415" y="6858450"/>
            <a:ext cx="5960758" cy="0"/>
          </a:xfrm>
          <a:prstGeom prst="line">
            <a:avLst/>
          </a:prstGeom>
          <a:ln w="47625" cap="flat">
            <a:solidFill>
              <a:srgbClr val="000000"/>
            </a:solidFill>
            <a:prstDash val="solid"/>
            <a:headEnd type="none" w="sm" len="sm"/>
            <a:tailEnd type="none" w="sm" len="sm"/>
          </a:ln>
        </p:spPr>
      </p:sp>
      <p:sp>
        <p:nvSpPr>
          <p:cNvPr id="10" name="AutoShape 10"/>
          <p:cNvSpPr/>
          <p:nvPr/>
        </p:nvSpPr>
        <p:spPr>
          <a:xfrm rot="-5400000">
            <a:off x="14762822" y="6889199"/>
            <a:ext cx="5930734" cy="0"/>
          </a:xfrm>
          <a:prstGeom prst="line">
            <a:avLst/>
          </a:prstGeom>
          <a:ln w="47625" cap="flat">
            <a:solidFill>
              <a:srgbClr val="000000"/>
            </a:solidFill>
            <a:prstDash val="solid"/>
            <a:headEnd type="none" w="sm" len="sm"/>
            <a:tailEnd type="none" w="sm" len="sm"/>
          </a:ln>
        </p:spPr>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5" name="Picture 4">
            <a:extLst>
              <a:ext uri="{FF2B5EF4-FFF2-40B4-BE49-F238E27FC236}">
                <a16:creationId xmlns:a16="http://schemas.microsoft.com/office/drawing/2014/main" id="{6D234D91-3F45-F0E8-321A-051BDA8C50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92650" y="114300"/>
            <a:ext cx="8902700" cy="2349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sp>
        <p:nvSpPr>
          <p:cNvPr id="2" name="AutoShape 2"/>
          <p:cNvSpPr/>
          <p:nvPr/>
        </p:nvSpPr>
        <p:spPr>
          <a:xfrm>
            <a:off x="9144000" y="2467353"/>
            <a:ext cx="8766019" cy="0"/>
          </a:xfrm>
          <a:prstGeom prst="line">
            <a:avLst/>
          </a:prstGeom>
          <a:ln w="47625" cap="flat">
            <a:solidFill>
              <a:srgbClr val="000000"/>
            </a:solidFill>
            <a:prstDash val="solid"/>
            <a:headEnd type="none" w="sm" len="sm"/>
            <a:tailEnd type="none" w="sm" len="sm"/>
          </a:ln>
        </p:spPr>
      </p:sp>
      <p:sp>
        <p:nvSpPr>
          <p:cNvPr id="3" name="AutoShape 3"/>
          <p:cNvSpPr/>
          <p:nvPr/>
        </p:nvSpPr>
        <p:spPr>
          <a:xfrm>
            <a:off x="9144000" y="8428111"/>
            <a:ext cx="8746969" cy="0"/>
          </a:xfrm>
          <a:prstGeom prst="line">
            <a:avLst/>
          </a:prstGeom>
          <a:ln w="47625" cap="flat">
            <a:solidFill>
              <a:srgbClr val="000000"/>
            </a:solidFill>
            <a:prstDash val="solid"/>
            <a:headEnd type="none" w="sm" len="sm"/>
            <a:tailEnd type="none" w="sm" len="sm"/>
          </a:ln>
        </p:spPr>
      </p:sp>
      <p:sp>
        <p:nvSpPr>
          <p:cNvPr id="4" name="AutoShape 4"/>
          <p:cNvSpPr/>
          <p:nvPr/>
        </p:nvSpPr>
        <p:spPr>
          <a:xfrm rot="-5400000">
            <a:off x="6187433" y="5425783"/>
            <a:ext cx="5960758" cy="0"/>
          </a:xfrm>
          <a:prstGeom prst="line">
            <a:avLst/>
          </a:prstGeom>
          <a:ln w="47625" cap="flat">
            <a:solidFill>
              <a:srgbClr val="000000"/>
            </a:solidFill>
            <a:prstDash val="solid"/>
            <a:headEnd type="none" w="sm" len="sm"/>
            <a:tailEnd type="none" w="sm" len="sm"/>
          </a:ln>
        </p:spPr>
      </p:sp>
      <p:sp>
        <p:nvSpPr>
          <p:cNvPr id="5" name="AutoShape 5"/>
          <p:cNvSpPr/>
          <p:nvPr/>
        </p:nvSpPr>
        <p:spPr>
          <a:xfrm rot="-5400000">
            <a:off x="14920840" y="5456532"/>
            <a:ext cx="5930734" cy="0"/>
          </a:xfrm>
          <a:prstGeom prst="line">
            <a:avLst/>
          </a:prstGeom>
          <a:ln w="47625" cap="flat">
            <a:solidFill>
              <a:srgbClr val="000000"/>
            </a:solidFill>
            <a:prstDash val="solid"/>
            <a:headEnd type="none" w="sm" len="sm"/>
            <a:tailEnd type="none" w="sm" len="sm"/>
          </a:ln>
        </p:spPr>
      </p:sp>
      <p:sp>
        <p:nvSpPr>
          <p:cNvPr id="7" name="TextBox 7"/>
          <p:cNvSpPr txBox="1"/>
          <p:nvPr/>
        </p:nvSpPr>
        <p:spPr>
          <a:xfrm>
            <a:off x="629557" y="2450166"/>
            <a:ext cx="8048759" cy="6540500"/>
          </a:xfrm>
          <a:prstGeom prst="rect">
            <a:avLst/>
          </a:prstGeom>
        </p:spPr>
        <p:txBody>
          <a:bodyPr lIns="0" tIns="0" rIns="0" bIns="0" rtlCol="0" anchor="t">
            <a:spAutoFit/>
          </a:bodyPr>
          <a:lstStyle/>
          <a:p>
            <a:pPr marL="539751" lvl="1" indent="-269876">
              <a:lnSpc>
                <a:spcPts val="3250"/>
              </a:lnSpc>
              <a:buFont typeface="Arial"/>
              <a:buChar char="•"/>
            </a:pPr>
            <a:r>
              <a:rPr lang="en-US" sz="2500" dirty="0">
                <a:solidFill>
                  <a:srgbClr val="191919"/>
                </a:solidFill>
                <a:latin typeface="Montserrat"/>
              </a:rPr>
              <a:t>The Russian River Valley American Viticulture Area (AVA) earned its AVA status in 1983 </a:t>
            </a:r>
          </a:p>
          <a:p>
            <a:pPr>
              <a:lnSpc>
                <a:spcPts val="3250"/>
              </a:lnSpc>
            </a:pPr>
            <a:endParaRPr lang="en-US" sz="2500" dirty="0">
              <a:solidFill>
                <a:srgbClr val="191919"/>
              </a:solidFill>
              <a:latin typeface="Montserrat"/>
            </a:endParaRPr>
          </a:p>
          <a:p>
            <a:pPr marL="539751" lvl="1" indent="-269876">
              <a:lnSpc>
                <a:spcPts val="3250"/>
              </a:lnSpc>
              <a:buFont typeface="Arial"/>
              <a:buChar char="•"/>
            </a:pPr>
            <a:r>
              <a:rPr lang="en-US" sz="2500" dirty="0">
                <a:solidFill>
                  <a:srgbClr val="191919"/>
                </a:solidFill>
                <a:latin typeface="Montserrat"/>
              </a:rPr>
              <a:t>The Russian River Valley is the second largest AVA in Sonoma County, with Sonoma Coast being largest </a:t>
            </a:r>
          </a:p>
          <a:p>
            <a:pPr>
              <a:lnSpc>
                <a:spcPts val="3250"/>
              </a:lnSpc>
            </a:pPr>
            <a:endParaRPr lang="en-US" sz="2500" dirty="0">
              <a:solidFill>
                <a:srgbClr val="191919"/>
              </a:solidFill>
              <a:latin typeface="Montserrat"/>
            </a:endParaRPr>
          </a:p>
          <a:p>
            <a:pPr marL="539751" lvl="1" indent="-269876">
              <a:lnSpc>
                <a:spcPts val="3250"/>
              </a:lnSpc>
              <a:buFont typeface="Arial"/>
              <a:buChar char="•"/>
            </a:pPr>
            <a:r>
              <a:rPr lang="en-US" sz="2500" dirty="0">
                <a:solidFill>
                  <a:srgbClr val="191919"/>
                </a:solidFill>
                <a:latin typeface="Montserrat"/>
              </a:rPr>
              <a:t>The Russian River Valley Winegrowers (RRVW) was founded in 1996. Today, it has over 200 members representing both wineries and grape growers </a:t>
            </a:r>
          </a:p>
          <a:p>
            <a:pPr>
              <a:lnSpc>
                <a:spcPts val="3250"/>
              </a:lnSpc>
            </a:pPr>
            <a:endParaRPr lang="en-US" sz="2500" dirty="0">
              <a:solidFill>
                <a:srgbClr val="191919"/>
              </a:solidFill>
              <a:latin typeface="Montserrat"/>
            </a:endParaRPr>
          </a:p>
          <a:p>
            <a:pPr marL="539751" lvl="1" indent="-269876">
              <a:lnSpc>
                <a:spcPts val="3250"/>
              </a:lnSpc>
              <a:buFont typeface="Arial"/>
              <a:buChar char="•"/>
            </a:pPr>
            <a:r>
              <a:rPr lang="en-US" sz="2500" dirty="0">
                <a:solidFill>
                  <a:srgbClr val="191919"/>
                </a:solidFill>
                <a:latin typeface="Montserrat"/>
              </a:rPr>
              <a:t>The mission of RRVW is to promote the AVA as the premier region for growing cool climate grapes while producing wines that showcase the diversity of the AVA's 6 neighborhoods</a:t>
            </a:r>
          </a:p>
        </p:txBody>
      </p:sp>
      <p:pic>
        <p:nvPicPr>
          <p:cNvPr id="8" name="Picture 8"/>
          <p:cNvPicPr>
            <a:picLocks noChangeAspect="1"/>
          </p:cNvPicPr>
          <p:nvPr/>
        </p:nvPicPr>
        <p:blipFill>
          <a:blip r:embed="rId2"/>
          <a:srcRect/>
          <a:stretch>
            <a:fillRect/>
          </a:stretch>
        </p:blipFill>
        <p:spPr>
          <a:xfrm>
            <a:off x="9414924" y="2728692"/>
            <a:ext cx="8312499" cy="5541666"/>
          </a:xfrm>
          <a:prstGeom prst="rect">
            <a:avLst/>
          </a:prstGeom>
        </p:spPr>
      </p:pic>
      <p:sp>
        <p:nvSpPr>
          <p:cNvPr id="9" name="TextBox 9"/>
          <p:cNvSpPr txBox="1"/>
          <p:nvPr/>
        </p:nvSpPr>
        <p:spPr>
          <a:xfrm>
            <a:off x="-373058" y="1707167"/>
            <a:ext cx="10053990" cy="387985"/>
          </a:xfrm>
          <a:prstGeom prst="rect">
            <a:avLst/>
          </a:prstGeom>
        </p:spPr>
        <p:txBody>
          <a:bodyPr lIns="0" tIns="0" rIns="0" bIns="0" rtlCol="0" anchor="t">
            <a:spAutoFit/>
          </a:bodyPr>
          <a:lstStyle/>
          <a:p>
            <a:pPr algn="ctr">
              <a:lnSpc>
                <a:spcPts val="3079"/>
              </a:lnSpc>
            </a:pPr>
            <a:r>
              <a:rPr lang="en-US" sz="2799">
                <a:solidFill>
                  <a:srgbClr val="191919"/>
                </a:solidFill>
                <a:latin typeface="Montserrat Semi-Bold"/>
              </a:rPr>
              <a:t>THE AVA</a:t>
            </a:r>
          </a:p>
        </p:txBody>
      </p:sp>
      <p:pic>
        <p:nvPicPr>
          <p:cNvPr id="11" name="Picture 10">
            <a:extLst>
              <a:ext uri="{FF2B5EF4-FFF2-40B4-BE49-F238E27FC236}">
                <a16:creationId xmlns:a16="http://schemas.microsoft.com/office/drawing/2014/main" id="{939BF397-A017-4D3F-A355-27E3F0802AE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172384"/>
            <a:ext cx="5638800" cy="22479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659439" y="3460638"/>
            <a:ext cx="2529122" cy="2529112"/>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extLst>
                  <a:ext uri="{28A0092B-C50C-407E-A947-70E740481C1C}">
                    <a14:useLocalDpi xmlns:a14="http://schemas.microsoft.com/office/drawing/2010/main"/>
                  </a:ext>
                </a:extLst>
              </a:blip>
              <a:stretch>
                <a:fillRect/>
              </a:stretch>
            </a:blipFill>
          </p:spPr>
        </p:sp>
      </p:grpSp>
      <p:grpSp>
        <p:nvGrpSpPr>
          <p:cNvPr id="4" name="Group 4"/>
          <p:cNvGrpSpPr>
            <a:grpSpLocks noChangeAspect="1"/>
          </p:cNvGrpSpPr>
          <p:nvPr/>
        </p:nvGrpSpPr>
        <p:grpSpPr>
          <a:xfrm>
            <a:off x="7696026" y="3460638"/>
            <a:ext cx="2529122" cy="2529112"/>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extLst>
                  <a:ext uri="{28A0092B-C50C-407E-A947-70E740481C1C}">
                    <a14:useLocalDpi xmlns:a14="http://schemas.microsoft.com/office/drawing/2010/main"/>
                  </a:ext>
                </a:extLst>
              </a:blip>
              <a:stretch>
                <a:fillRect/>
              </a:stretch>
            </a:blipFill>
          </p:spPr>
        </p:sp>
      </p:grpSp>
      <p:grpSp>
        <p:nvGrpSpPr>
          <p:cNvPr id="6" name="Group 6"/>
          <p:cNvGrpSpPr>
            <a:grpSpLocks noChangeAspect="1"/>
          </p:cNvGrpSpPr>
          <p:nvPr/>
        </p:nvGrpSpPr>
        <p:grpSpPr>
          <a:xfrm>
            <a:off x="12793751" y="3460638"/>
            <a:ext cx="2529122" cy="2529112"/>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extLst>
                  <a:ext uri="{28A0092B-C50C-407E-A947-70E740481C1C}">
                    <a14:useLocalDpi xmlns:a14="http://schemas.microsoft.com/office/drawing/2010/main"/>
                  </a:ext>
                </a:extLst>
              </a:blip>
              <a:stretch>
                <a:fillRect/>
              </a:stretch>
            </a:blipFill>
          </p:spPr>
        </p:sp>
      </p:grpSp>
      <p:sp>
        <p:nvSpPr>
          <p:cNvPr id="8" name="TextBox 8"/>
          <p:cNvSpPr txBox="1"/>
          <p:nvPr/>
        </p:nvSpPr>
        <p:spPr>
          <a:xfrm>
            <a:off x="1769836" y="6621124"/>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Chardonnay</a:t>
            </a:r>
          </a:p>
        </p:txBody>
      </p:sp>
      <p:sp>
        <p:nvSpPr>
          <p:cNvPr id="9" name="TextBox 9"/>
          <p:cNvSpPr txBox="1"/>
          <p:nvPr/>
        </p:nvSpPr>
        <p:spPr>
          <a:xfrm>
            <a:off x="1769836" y="7369342"/>
            <a:ext cx="4308327" cy="1035050"/>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Approximately 42% of the grapes harvested in the region are Chardonnay </a:t>
            </a:r>
          </a:p>
        </p:txBody>
      </p:sp>
      <p:sp>
        <p:nvSpPr>
          <p:cNvPr id="10" name="TextBox 10"/>
          <p:cNvSpPr txBox="1"/>
          <p:nvPr/>
        </p:nvSpPr>
        <p:spPr>
          <a:xfrm>
            <a:off x="6806423" y="6621124"/>
            <a:ext cx="4308327"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Pinot Noir</a:t>
            </a:r>
          </a:p>
        </p:txBody>
      </p:sp>
      <p:sp>
        <p:nvSpPr>
          <p:cNvPr id="11" name="TextBox 11"/>
          <p:cNvSpPr txBox="1"/>
          <p:nvPr/>
        </p:nvSpPr>
        <p:spPr>
          <a:xfrm>
            <a:off x="6806423" y="7369342"/>
            <a:ext cx="4308327" cy="1035050"/>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Approximately 29% of the grapes harvested in the region are Pinot Noir</a:t>
            </a:r>
          </a:p>
        </p:txBody>
      </p:sp>
      <p:sp>
        <p:nvSpPr>
          <p:cNvPr id="12" name="TextBox 12"/>
          <p:cNvSpPr txBox="1"/>
          <p:nvPr/>
        </p:nvSpPr>
        <p:spPr>
          <a:xfrm>
            <a:off x="12037480" y="6621124"/>
            <a:ext cx="4653042" cy="450215"/>
          </a:xfrm>
          <a:prstGeom prst="rect">
            <a:avLst/>
          </a:prstGeom>
        </p:spPr>
        <p:txBody>
          <a:bodyPr lIns="0" tIns="0" rIns="0" bIns="0" rtlCol="0" anchor="t">
            <a:spAutoFit/>
          </a:bodyPr>
          <a:lstStyle/>
          <a:p>
            <a:pPr algn="ctr">
              <a:lnSpc>
                <a:spcPts val="3639"/>
              </a:lnSpc>
            </a:pPr>
            <a:r>
              <a:rPr lang="en-US" sz="2799">
                <a:solidFill>
                  <a:srgbClr val="191919"/>
                </a:solidFill>
                <a:latin typeface="Montserrat Classic"/>
              </a:rPr>
              <a:t>Additional Varieties </a:t>
            </a:r>
          </a:p>
        </p:txBody>
      </p:sp>
      <p:sp>
        <p:nvSpPr>
          <p:cNvPr id="13" name="TextBox 13"/>
          <p:cNvSpPr txBox="1"/>
          <p:nvPr/>
        </p:nvSpPr>
        <p:spPr>
          <a:xfrm>
            <a:off x="12209837" y="7369342"/>
            <a:ext cx="4308327" cy="1387475"/>
          </a:xfrm>
          <a:prstGeom prst="rect">
            <a:avLst/>
          </a:prstGeom>
        </p:spPr>
        <p:txBody>
          <a:bodyPr lIns="0" tIns="0" rIns="0" bIns="0" rtlCol="0" anchor="t">
            <a:spAutoFit/>
          </a:bodyPr>
          <a:lstStyle/>
          <a:p>
            <a:pPr algn="ctr">
              <a:lnSpc>
                <a:spcPts val="2799"/>
              </a:lnSpc>
            </a:pPr>
            <a:r>
              <a:rPr lang="en-US" sz="1999">
                <a:solidFill>
                  <a:srgbClr val="191919"/>
                </a:solidFill>
                <a:latin typeface="Montserrat Bold"/>
              </a:rPr>
              <a:t>The Russian River Valley is an incredibly diverse AVA, growing many excellent cool-climate wine grape varieties </a:t>
            </a:r>
          </a:p>
        </p:txBody>
      </p:sp>
      <p:grpSp>
        <p:nvGrpSpPr>
          <p:cNvPr id="15" name="Group 15"/>
          <p:cNvGrpSpPr/>
          <p:nvPr/>
        </p:nvGrpSpPr>
        <p:grpSpPr>
          <a:xfrm>
            <a:off x="3081951" y="1829356"/>
            <a:ext cx="725324" cy="725324"/>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A3756"/>
            </a:solidFill>
          </p:spPr>
        </p:sp>
      </p:grpSp>
      <p:grpSp>
        <p:nvGrpSpPr>
          <p:cNvPr id="17" name="Group 17"/>
          <p:cNvGrpSpPr/>
          <p:nvPr/>
        </p:nvGrpSpPr>
        <p:grpSpPr>
          <a:xfrm>
            <a:off x="4040724" y="1829356"/>
            <a:ext cx="725324" cy="725324"/>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BC68"/>
            </a:solidFill>
          </p:spPr>
        </p:sp>
      </p:grpSp>
      <p:grpSp>
        <p:nvGrpSpPr>
          <p:cNvPr id="19" name="Group 19"/>
          <p:cNvGrpSpPr/>
          <p:nvPr/>
        </p:nvGrpSpPr>
        <p:grpSpPr>
          <a:xfrm>
            <a:off x="13216264" y="1829356"/>
            <a:ext cx="725324" cy="725324"/>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A3756"/>
            </a:solidFill>
          </p:spPr>
        </p:sp>
      </p:grpSp>
      <p:grpSp>
        <p:nvGrpSpPr>
          <p:cNvPr id="21" name="Group 21"/>
          <p:cNvGrpSpPr/>
          <p:nvPr/>
        </p:nvGrpSpPr>
        <p:grpSpPr>
          <a:xfrm>
            <a:off x="14175037" y="1829356"/>
            <a:ext cx="725324" cy="725324"/>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BC68"/>
            </a:solidFill>
          </p:spPr>
        </p:sp>
      </p:grpSp>
      <p:pic>
        <p:nvPicPr>
          <p:cNvPr id="26" name="Picture 25">
            <a:extLst>
              <a:ext uri="{FF2B5EF4-FFF2-40B4-BE49-F238E27FC236}">
                <a16:creationId xmlns:a16="http://schemas.microsoft.com/office/drawing/2014/main" id="{6323A38E-3F01-BD28-7908-F29AEEF4A0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47706" y="1255553"/>
            <a:ext cx="9486900" cy="19177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grpSp>
        <p:nvGrpSpPr>
          <p:cNvPr id="3" name="Group 3"/>
          <p:cNvGrpSpPr/>
          <p:nvPr/>
        </p:nvGrpSpPr>
        <p:grpSpPr>
          <a:xfrm>
            <a:off x="2843826" y="666038"/>
            <a:ext cx="725324" cy="725324"/>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A3756"/>
            </a:solidFill>
          </p:spPr>
        </p:sp>
      </p:grpSp>
      <p:grpSp>
        <p:nvGrpSpPr>
          <p:cNvPr id="5" name="Group 5"/>
          <p:cNvGrpSpPr/>
          <p:nvPr/>
        </p:nvGrpSpPr>
        <p:grpSpPr>
          <a:xfrm>
            <a:off x="3802599" y="666038"/>
            <a:ext cx="725324" cy="725324"/>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BC68"/>
            </a:solidFill>
          </p:spPr>
        </p:sp>
      </p:grpSp>
      <p:grpSp>
        <p:nvGrpSpPr>
          <p:cNvPr id="7" name="Group 7"/>
          <p:cNvGrpSpPr/>
          <p:nvPr/>
        </p:nvGrpSpPr>
        <p:grpSpPr>
          <a:xfrm>
            <a:off x="13521952" y="666038"/>
            <a:ext cx="725324" cy="725324"/>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A3756"/>
            </a:solidFill>
          </p:spPr>
        </p:sp>
      </p:grpSp>
      <p:grpSp>
        <p:nvGrpSpPr>
          <p:cNvPr id="9" name="Group 9"/>
          <p:cNvGrpSpPr/>
          <p:nvPr/>
        </p:nvGrpSpPr>
        <p:grpSpPr>
          <a:xfrm>
            <a:off x="14480725" y="666038"/>
            <a:ext cx="725324" cy="725324"/>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BC68"/>
            </a:solidFill>
          </p:spPr>
        </p:sp>
      </p:grpSp>
      <p:grpSp>
        <p:nvGrpSpPr>
          <p:cNvPr id="11" name="Group 11"/>
          <p:cNvGrpSpPr/>
          <p:nvPr/>
        </p:nvGrpSpPr>
        <p:grpSpPr>
          <a:xfrm>
            <a:off x="3868872" y="1920782"/>
            <a:ext cx="10015741" cy="7758368"/>
            <a:chOff x="0" y="-38100"/>
            <a:chExt cx="13354322" cy="10344490"/>
          </a:xfrm>
        </p:grpSpPr>
        <p:sp>
          <p:nvSpPr>
            <p:cNvPr id="12" name="TextBox 12"/>
            <p:cNvSpPr txBox="1"/>
            <p:nvPr/>
          </p:nvSpPr>
          <p:spPr>
            <a:xfrm>
              <a:off x="11528390" y="3420166"/>
              <a:ext cx="1825932" cy="924697"/>
            </a:xfrm>
            <a:prstGeom prst="rect">
              <a:avLst/>
            </a:prstGeom>
          </p:spPr>
          <p:txBody>
            <a:bodyPr lIns="0" tIns="0" rIns="0" bIns="0" rtlCol="0" anchor="t">
              <a:spAutoFit/>
            </a:bodyPr>
            <a:lstStyle/>
            <a:p>
              <a:pPr algn="ctr">
                <a:lnSpc>
                  <a:spcPts val="2755"/>
                </a:lnSpc>
              </a:pPr>
              <a:r>
                <a:rPr lang="en-US" sz="1967" dirty="0">
                  <a:solidFill>
                    <a:srgbClr val="000000"/>
                  </a:solidFill>
                  <a:latin typeface="Open Sans Light"/>
                </a:rPr>
                <a:t>Chardonnay</a:t>
              </a:r>
            </a:p>
            <a:p>
              <a:pPr algn="ctr">
                <a:lnSpc>
                  <a:spcPts val="2755"/>
                </a:lnSpc>
              </a:pPr>
              <a:r>
                <a:rPr lang="en-US" sz="1967" dirty="0">
                  <a:solidFill>
                    <a:srgbClr val="000000"/>
                  </a:solidFill>
                  <a:latin typeface="Open Sans Light"/>
                </a:rPr>
                <a:t>42%</a:t>
              </a:r>
            </a:p>
          </p:txBody>
        </p:sp>
        <p:sp>
          <p:nvSpPr>
            <p:cNvPr id="13" name="TextBox 13"/>
            <p:cNvSpPr txBox="1"/>
            <p:nvPr/>
          </p:nvSpPr>
          <p:spPr>
            <a:xfrm>
              <a:off x="4390339" y="9418553"/>
              <a:ext cx="1500837" cy="887837"/>
            </a:xfrm>
            <a:prstGeom prst="rect">
              <a:avLst/>
            </a:prstGeom>
          </p:spPr>
          <p:txBody>
            <a:bodyPr lIns="0" tIns="0" rIns="0" bIns="0" rtlCol="0" anchor="t">
              <a:spAutoFit/>
            </a:bodyPr>
            <a:lstStyle/>
            <a:p>
              <a:pPr algn="ctr">
                <a:lnSpc>
                  <a:spcPts val="2755"/>
                </a:lnSpc>
              </a:pPr>
              <a:r>
                <a:rPr lang="en-US" sz="1967">
                  <a:solidFill>
                    <a:srgbClr val="000000"/>
                  </a:solidFill>
                  <a:latin typeface="Open Sans Light"/>
                </a:rPr>
                <a:t>Pinot Noir</a:t>
              </a:r>
            </a:p>
            <a:p>
              <a:pPr algn="ctr">
                <a:lnSpc>
                  <a:spcPts val="2755"/>
                </a:lnSpc>
              </a:pPr>
              <a:r>
                <a:rPr lang="en-US" sz="1967">
                  <a:solidFill>
                    <a:srgbClr val="000000"/>
                  </a:solidFill>
                  <a:latin typeface="Open Sans Light"/>
                </a:rPr>
                <a:t>29%</a:t>
              </a:r>
            </a:p>
          </p:txBody>
        </p:sp>
        <p:sp>
          <p:nvSpPr>
            <p:cNvPr id="14" name="TextBox 14"/>
            <p:cNvSpPr txBox="1"/>
            <p:nvPr/>
          </p:nvSpPr>
          <p:spPr>
            <a:xfrm>
              <a:off x="876577" y="4946482"/>
              <a:ext cx="1711757" cy="924697"/>
            </a:xfrm>
            <a:prstGeom prst="rect">
              <a:avLst/>
            </a:prstGeom>
          </p:spPr>
          <p:txBody>
            <a:bodyPr wrap="square" lIns="0" tIns="0" rIns="0" bIns="0" rtlCol="0" anchor="t">
              <a:spAutoFit/>
            </a:bodyPr>
            <a:lstStyle/>
            <a:p>
              <a:pPr algn="ctr">
                <a:lnSpc>
                  <a:spcPts val="2755"/>
                </a:lnSpc>
              </a:pPr>
              <a:r>
                <a:rPr lang="en-US" sz="1967" dirty="0">
                  <a:solidFill>
                    <a:srgbClr val="000000"/>
                  </a:solidFill>
                  <a:latin typeface="Open Sans Light"/>
                </a:rPr>
                <a:t>Zinfandel</a:t>
              </a:r>
            </a:p>
            <a:p>
              <a:pPr algn="ctr">
                <a:lnSpc>
                  <a:spcPts val="2755"/>
                </a:lnSpc>
              </a:pPr>
              <a:r>
                <a:rPr lang="en-US" sz="1967" dirty="0">
                  <a:solidFill>
                    <a:srgbClr val="000000"/>
                  </a:solidFill>
                  <a:latin typeface="Open Sans Light"/>
                </a:rPr>
                <a:t>9%</a:t>
              </a:r>
            </a:p>
          </p:txBody>
        </p:sp>
        <p:sp>
          <p:nvSpPr>
            <p:cNvPr id="15" name="TextBox 15"/>
            <p:cNvSpPr txBox="1"/>
            <p:nvPr/>
          </p:nvSpPr>
          <p:spPr>
            <a:xfrm>
              <a:off x="5404042" y="-38100"/>
              <a:ext cx="961941" cy="924697"/>
            </a:xfrm>
            <a:prstGeom prst="rect">
              <a:avLst/>
            </a:prstGeom>
          </p:spPr>
          <p:txBody>
            <a:bodyPr lIns="0" tIns="0" rIns="0" bIns="0" rtlCol="0" anchor="t">
              <a:spAutoFit/>
            </a:bodyPr>
            <a:lstStyle/>
            <a:p>
              <a:pPr algn="ctr">
                <a:lnSpc>
                  <a:spcPts val="2755"/>
                </a:lnSpc>
              </a:pPr>
              <a:r>
                <a:rPr lang="en-US" sz="1967" dirty="0">
                  <a:solidFill>
                    <a:srgbClr val="000000"/>
                  </a:solidFill>
                  <a:latin typeface="Open Sans Light"/>
                </a:rPr>
                <a:t>Other </a:t>
              </a:r>
            </a:p>
            <a:p>
              <a:pPr algn="ctr">
                <a:lnSpc>
                  <a:spcPts val="2755"/>
                </a:lnSpc>
              </a:pPr>
              <a:r>
                <a:rPr lang="en-US" sz="1967" dirty="0">
                  <a:solidFill>
                    <a:srgbClr val="000000"/>
                  </a:solidFill>
                  <a:latin typeface="Open Sans Light"/>
                </a:rPr>
                <a:t>9%</a:t>
              </a:r>
            </a:p>
          </p:txBody>
        </p:sp>
        <p:sp>
          <p:nvSpPr>
            <p:cNvPr id="16" name="TextBox 16"/>
            <p:cNvSpPr txBox="1"/>
            <p:nvPr/>
          </p:nvSpPr>
          <p:spPr>
            <a:xfrm>
              <a:off x="1802460" y="2839163"/>
              <a:ext cx="982280" cy="887837"/>
            </a:xfrm>
            <a:prstGeom prst="rect">
              <a:avLst/>
            </a:prstGeom>
          </p:spPr>
          <p:txBody>
            <a:bodyPr lIns="0" tIns="0" rIns="0" bIns="0" rtlCol="0" anchor="t">
              <a:spAutoFit/>
            </a:bodyPr>
            <a:lstStyle/>
            <a:p>
              <a:pPr algn="ctr">
                <a:lnSpc>
                  <a:spcPts val="2755"/>
                </a:lnSpc>
              </a:pPr>
              <a:r>
                <a:rPr lang="en-US" sz="1967">
                  <a:solidFill>
                    <a:srgbClr val="000000"/>
                  </a:solidFill>
                  <a:latin typeface="Open Sans Light"/>
                </a:rPr>
                <a:t>Merlot</a:t>
              </a:r>
            </a:p>
            <a:p>
              <a:pPr algn="ctr">
                <a:lnSpc>
                  <a:spcPts val="2755"/>
                </a:lnSpc>
              </a:pPr>
              <a:r>
                <a:rPr lang="en-US" sz="1967">
                  <a:solidFill>
                    <a:srgbClr val="000000"/>
                  </a:solidFill>
                  <a:latin typeface="Open Sans Light"/>
                </a:rPr>
                <a:t>5%</a:t>
              </a:r>
            </a:p>
          </p:txBody>
        </p:sp>
        <p:sp>
          <p:nvSpPr>
            <p:cNvPr id="17" name="TextBox 17"/>
            <p:cNvSpPr txBox="1"/>
            <p:nvPr/>
          </p:nvSpPr>
          <p:spPr>
            <a:xfrm>
              <a:off x="0" y="1657671"/>
              <a:ext cx="3017620" cy="887837"/>
            </a:xfrm>
            <a:prstGeom prst="rect">
              <a:avLst/>
            </a:prstGeom>
          </p:spPr>
          <p:txBody>
            <a:bodyPr lIns="0" tIns="0" rIns="0" bIns="0" rtlCol="0" anchor="t">
              <a:spAutoFit/>
            </a:bodyPr>
            <a:lstStyle/>
            <a:p>
              <a:pPr algn="ctr">
                <a:lnSpc>
                  <a:spcPts val="2755"/>
                </a:lnSpc>
              </a:pPr>
              <a:r>
                <a:rPr lang="en-US" sz="1967">
                  <a:solidFill>
                    <a:srgbClr val="000000"/>
                  </a:solidFill>
                  <a:latin typeface="Open Sans Light"/>
                </a:rPr>
                <a:t>Cabernet Sauvignon</a:t>
              </a:r>
            </a:p>
            <a:p>
              <a:pPr algn="ctr">
                <a:lnSpc>
                  <a:spcPts val="2755"/>
                </a:lnSpc>
              </a:pPr>
              <a:r>
                <a:rPr lang="en-US" sz="1967">
                  <a:solidFill>
                    <a:srgbClr val="000000"/>
                  </a:solidFill>
                  <a:latin typeface="Open Sans Light"/>
                </a:rPr>
                <a:t>4%</a:t>
              </a:r>
            </a:p>
          </p:txBody>
        </p:sp>
        <p:sp>
          <p:nvSpPr>
            <p:cNvPr id="18" name="TextBox 18"/>
            <p:cNvSpPr txBox="1"/>
            <p:nvPr/>
          </p:nvSpPr>
          <p:spPr>
            <a:xfrm>
              <a:off x="4294102" y="342789"/>
              <a:ext cx="837306" cy="887837"/>
            </a:xfrm>
            <a:prstGeom prst="rect">
              <a:avLst/>
            </a:prstGeom>
          </p:spPr>
          <p:txBody>
            <a:bodyPr lIns="0" tIns="0" rIns="0" bIns="0" rtlCol="0" anchor="t">
              <a:spAutoFit/>
            </a:bodyPr>
            <a:lstStyle/>
            <a:p>
              <a:pPr algn="ctr">
                <a:lnSpc>
                  <a:spcPts val="2755"/>
                </a:lnSpc>
              </a:pPr>
              <a:r>
                <a:rPr lang="en-US" sz="1967">
                  <a:solidFill>
                    <a:srgbClr val="000000"/>
                  </a:solidFill>
                  <a:latin typeface="Open Sans Light"/>
                </a:rPr>
                <a:t>Syrah</a:t>
              </a:r>
            </a:p>
            <a:p>
              <a:pPr algn="ctr">
                <a:lnSpc>
                  <a:spcPts val="2755"/>
                </a:lnSpc>
              </a:pPr>
              <a:r>
                <a:rPr lang="en-US" sz="1967">
                  <a:solidFill>
                    <a:srgbClr val="000000"/>
                  </a:solidFill>
                  <a:latin typeface="Open Sans Light"/>
                </a:rPr>
                <a:t>2%</a:t>
              </a:r>
            </a:p>
          </p:txBody>
        </p:sp>
        <p:grpSp>
          <p:nvGrpSpPr>
            <p:cNvPr id="19" name="Group 19"/>
            <p:cNvGrpSpPr>
              <a:grpSpLocks noChangeAspect="1"/>
            </p:cNvGrpSpPr>
            <p:nvPr/>
          </p:nvGrpSpPr>
          <p:grpSpPr>
            <a:xfrm>
              <a:off x="2588965" y="1037554"/>
              <a:ext cx="8434887" cy="8434887"/>
              <a:chOff x="0" y="0"/>
              <a:chExt cx="2540000" cy="2540000"/>
            </a:xfrm>
          </p:grpSpPr>
          <p:sp>
            <p:nvSpPr>
              <p:cNvPr id="20" name="Freeform 20"/>
              <p:cNvSpPr/>
              <p:nvPr/>
            </p:nvSpPr>
            <p:spPr>
              <a:xfrm>
                <a:off x="1270000" y="0"/>
                <a:ext cx="1375056" cy="2374967"/>
              </a:xfrm>
              <a:custGeom>
                <a:avLst/>
                <a:gdLst/>
                <a:ahLst/>
                <a:cxnLst/>
                <a:rect l="l" t="t" r="r" b="b"/>
                <a:pathLst>
                  <a:path w="1375056" h="2374967">
                    <a:moveTo>
                      <a:pt x="0" y="0"/>
                    </a:moveTo>
                    <a:cubicBezTo>
                      <a:pt x="576725" y="0"/>
                      <a:pt x="1081042" y="388604"/>
                      <a:pt x="1228049" y="946278"/>
                    </a:cubicBezTo>
                    <a:cubicBezTo>
                      <a:pt x="1375056" y="1503952"/>
                      <a:pt x="1127838" y="2090666"/>
                      <a:pt x="626057" y="2374967"/>
                    </a:cubicBezTo>
                    <a:lnTo>
                      <a:pt x="0" y="1270000"/>
                    </a:lnTo>
                    <a:close/>
                  </a:path>
                </a:pathLst>
              </a:custGeom>
              <a:solidFill>
                <a:srgbClr val="F0BC68"/>
              </a:solidFill>
            </p:spPr>
          </p:sp>
          <p:sp>
            <p:nvSpPr>
              <p:cNvPr id="21" name="Freeform 21"/>
              <p:cNvSpPr/>
              <p:nvPr/>
            </p:nvSpPr>
            <p:spPr>
              <a:xfrm>
                <a:off x="44053" y="1270000"/>
                <a:ext cx="1906447" cy="1329978"/>
              </a:xfrm>
              <a:custGeom>
                <a:avLst/>
                <a:gdLst/>
                <a:ahLst/>
                <a:cxnLst/>
                <a:rect l="l" t="t" r="r" b="b"/>
                <a:pathLst>
                  <a:path w="1906447" h="1329978">
                    <a:moveTo>
                      <a:pt x="1906447" y="1072297"/>
                    </a:moveTo>
                    <a:cubicBezTo>
                      <a:pt x="1565624" y="1288589"/>
                      <a:pt x="1142275" y="1329978"/>
                      <a:pt x="766014" y="1183792"/>
                    </a:cubicBezTo>
                    <a:cubicBezTo>
                      <a:pt x="389753" y="1037605"/>
                      <a:pt x="105395" y="721254"/>
                      <a:pt x="0" y="331594"/>
                    </a:cubicBezTo>
                    <a:lnTo>
                      <a:pt x="1225947" y="0"/>
                    </a:lnTo>
                    <a:close/>
                  </a:path>
                </a:pathLst>
              </a:custGeom>
              <a:solidFill>
                <a:srgbClr val="AC9F49"/>
              </a:solidFill>
            </p:spPr>
          </p:sp>
          <p:sp>
            <p:nvSpPr>
              <p:cNvPr id="22" name="Freeform 22"/>
              <p:cNvSpPr/>
              <p:nvPr/>
            </p:nvSpPr>
            <p:spPr>
              <a:xfrm>
                <a:off x="-20724" y="893079"/>
                <a:ext cx="1290724" cy="769373"/>
              </a:xfrm>
              <a:custGeom>
                <a:avLst/>
                <a:gdLst/>
                <a:ahLst/>
                <a:cxnLst/>
                <a:rect l="l" t="t" r="r" b="b"/>
                <a:pathLst>
                  <a:path w="1290724" h="769373">
                    <a:moveTo>
                      <a:pt x="82882" y="769373"/>
                    </a:moveTo>
                    <a:cubicBezTo>
                      <a:pt x="1724" y="519595"/>
                      <a:pt x="0" y="250799"/>
                      <a:pt x="77946" y="0"/>
                    </a:cubicBezTo>
                    <a:lnTo>
                      <a:pt x="1290724" y="376921"/>
                    </a:lnTo>
                    <a:close/>
                  </a:path>
                </a:pathLst>
              </a:custGeom>
              <a:solidFill>
                <a:srgbClr val="6F8034"/>
              </a:solidFill>
            </p:spPr>
          </p:sp>
          <p:sp>
            <p:nvSpPr>
              <p:cNvPr id="23" name="Freeform 23"/>
              <p:cNvSpPr/>
              <p:nvPr/>
            </p:nvSpPr>
            <p:spPr>
              <a:xfrm>
                <a:off x="39899" y="536758"/>
                <a:ext cx="1230101" cy="733242"/>
              </a:xfrm>
              <a:custGeom>
                <a:avLst/>
                <a:gdLst/>
                <a:ahLst/>
                <a:cxnLst/>
                <a:rect l="l" t="t" r="r" b="b"/>
                <a:pathLst>
                  <a:path w="1230101" h="733242">
                    <a:moveTo>
                      <a:pt x="0" y="417406"/>
                    </a:moveTo>
                    <a:cubicBezTo>
                      <a:pt x="38445" y="267674"/>
                      <a:pt x="103903" y="126220"/>
                      <a:pt x="193155" y="0"/>
                    </a:cubicBezTo>
                    <a:lnTo>
                      <a:pt x="1230101" y="733242"/>
                    </a:lnTo>
                    <a:close/>
                  </a:path>
                </a:pathLst>
              </a:custGeom>
              <a:solidFill>
                <a:srgbClr val="385F27"/>
              </a:solidFill>
            </p:spPr>
          </p:sp>
          <p:sp>
            <p:nvSpPr>
              <p:cNvPr id="24" name="Freeform 24"/>
              <p:cNvSpPr/>
              <p:nvPr/>
            </p:nvSpPr>
            <p:spPr>
              <a:xfrm>
                <a:off x="197704" y="301916"/>
                <a:ext cx="1072296" cy="968084"/>
              </a:xfrm>
              <a:custGeom>
                <a:avLst/>
                <a:gdLst/>
                <a:ahLst/>
                <a:cxnLst/>
                <a:rect l="l" t="t" r="r" b="b"/>
                <a:pathLst>
                  <a:path w="1072296" h="968084">
                    <a:moveTo>
                      <a:pt x="0" y="287584"/>
                    </a:moveTo>
                    <a:cubicBezTo>
                      <a:pt x="68480" y="179676"/>
                      <a:pt x="152857" y="82722"/>
                      <a:pt x="250278" y="0"/>
                    </a:cubicBezTo>
                    <a:lnTo>
                      <a:pt x="1072296" y="968084"/>
                    </a:lnTo>
                    <a:close/>
                  </a:path>
                </a:pathLst>
              </a:custGeom>
              <a:solidFill>
                <a:srgbClr val="003E1B"/>
              </a:solidFill>
            </p:spPr>
          </p:sp>
          <p:sp>
            <p:nvSpPr>
              <p:cNvPr id="25" name="Freeform 25"/>
              <p:cNvSpPr/>
              <p:nvPr/>
            </p:nvSpPr>
            <p:spPr>
              <a:xfrm>
                <a:off x="400625" y="127903"/>
                <a:ext cx="869375" cy="1142097"/>
              </a:xfrm>
              <a:custGeom>
                <a:avLst/>
                <a:gdLst/>
                <a:ahLst/>
                <a:cxnLst/>
                <a:rect l="l" t="t" r="r" b="b"/>
                <a:pathLst>
                  <a:path w="869375" h="1142097">
                    <a:moveTo>
                      <a:pt x="0" y="216307"/>
                    </a:moveTo>
                    <a:cubicBezTo>
                      <a:pt x="93165" y="128819"/>
                      <a:pt x="199002" y="55895"/>
                      <a:pt x="313935" y="0"/>
                    </a:cubicBezTo>
                    <a:lnTo>
                      <a:pt x="869375" y="1142097"/>
                    </a:lnTo>
                    <a:close/>
                  </a:path>
                </a:pathLst>
              </a:custGeom>
              <a:solidFill>
                <a:srgbClr val="03644E"/>
              </a:solidFill>
            </p:spPr>
          </p:sp>
          <p:sp>
            <p:nvSpPr>
              <p:cNvPr id="26" name="Freeform 26"/>
              <p:cNvSpPr/>
              <p:nvPr/>
            </p:nvSpPr>
            <p:spPr>
              <a:xfrm>
                <a:off x="658173" y="67293"/>
                <a:ext cx="611827" cy="1202707"/>
              </a:xfrm>
              <a:custGeom>
                <a:avLst/>
                <a:gdLst/>
                <a:ahLst/>
                <a:cxnLst/>
                <a:rect l="l" t="t" r="r" b="b"/>
                <a:pathLst>
                  <a:path w="611827" h="1202707">
                    <a:moveTo>
                      <a:pt x="0" y="89798"/>
                    </a:moveTo>
                    <a:cubicBezTo>
                      <a:pt x="65208" y="53949"/>
                      <a:pt x="133440" y="23901"/>
                      <a:pt x="203909" y="0"/>
                    </a:cubicBezTo>
                    <a:lnTo>
                      <a:pt x="611827" y="1202707"/>
                    </a:lnTo>
                    <a:close/>
                  </a:path>
                </a:pathLst>
              </a:custGeom>
              <a:solidFill>
                <a:srgbClr val="248A87"/>
              </a:solidFill>
            </p:spPr>
          </p:sp>
          <p:sp>
            <p:nvSpPr>
              <p:cNvPr id="27" name="Freeform 27"/>
              <p:cNvSpPr/>
              <p:nvPr/>
            </p:nvSpPr>
            <p:spPr>
              <a:xfrm>
                <a:off x="802482" y="0"/>
                <a:ext cx="467518" cy="1270000"/>
              </a:xfrm>
              <a:custGeom>
                <a:avLst/>
                <a:gdLst/>
                <a:ahLst/>
                <a:cxnLst/>
                <a:rect l="l" t="t" r="r" b="b"/>
                <a:pathLst>
                  <a:path w="467518" h="1270000">
                    <a:moveTo>
                      <a:pt x="0" y="89184"/>
                    </a:moveTo>
                    <a:cubicBezTo>
                      <a:pt x="148787" y="30275"/>
                      <a:pt x="307367" y="16"/>
                      <a:pt x="467391" y="0"/>
                    </a:cubicBezTo>
                    <a:lnTo>
                      <a:pt x="467518" y="1270000"/>
                    </a:lnTo>
                    <a:close/>
                  </a:path>
                </a:pathLst>
              </a:custGeom>
              <a:solidFill>
                <a:srgbClr val="54B0C2"/>
              </a:solidFill>
            </p:spPr>
          </p:sp>
          <p:sp>
            <p:nvSpPr>
              <p:cNvPr id="28" name="Freeform 28"/>
              <p:cNvSpPr/>
              <p:nvPr/>
            </p:nvSpPr>
            <p:spPr>
              <a:xfrm>
                <a:off x="1270000" y="0"/>
                <a:ext cx="127" cy="1270000"/>
              </a:xfrm>
              <a:custGeom>
                <a:avLst/>
                <a:gdLst/>
                <a:ahLst/>
                <a:cxnLst/>
                <a:rect l="l" t="t" r="r" b="b"/>
                <a:pathLst>
                  <a:path w="127" h="1270000">
                    <a:moveTo>
                      <a:pt x="0" y="0"/>
                    </a:moveTo>
                    <a:cubicBezTo>
                      <a:pt x="42" y="0"/>
                      <a:pt x="85" y="0"/>
                      <a:pt x="127" y="0"/>
                    </a:cubicBezTo>
                    <a:lnTo>
                      <a:pt x="0" y="1270000"/>
                    </a:lnTo>
                    <a:close/>
                  </a:path>
                </a:pathLst>
              </a:custGeom>
              <a:solidFill>
                <a:srgbClr val="8ED6FC"/>
              </a:solidFill>
            </p:spPr>
          </p:sp>
        </p:grpSp>
      </p:grpSp>
      <p:pic>
        <p:nvPicPr>
          <p:cNvPr id="34" name="Picture 33">
            <a:extLst>
              <a:ext uri="{FF2B5EF4-FFF2-40B4-BE49-F238E27FC236}">
                <a16:creationId xmlns:a16="http://schemas.microsoft.com/office/drawing/2014/main" id="{02512263-2832-3EB4-F7FC-61D4706C737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42543" y="312600"/>
            <a:ext cx="9550400" cy="177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sp>
        <p:nvSpPr>
          <p:cNvPr id="2" name="AutoShape 2"/>
          <p:cNvSpPr/>
          <p:nvPr/>
        </p:nvSpPr>
        <p:spPr>
          <a:xfrm>
            <a:off x="-228007" y="361169"/>
            <a:ext cx="19453174" cy="0"/>
          </a:xfrm>
          <a:prstGeom prst="line">
            <a:avLst/>
          </a:prstGeom>
          <a:ln w="47625" cap="flat">
            <a:solidFill>
              <a:srgbClr val="000000"/>
            </a:solidFill>
            <a:prstDash val="solid"/>
            <a:headEnd type="none" w="sm" len="sm"/>
            <a:tailEnd type="none" w="sm" len="sm"/>
          </a:ln>
        </p:spPr>
      </p:sp>
      <p:sp>
        <p:nvSpPr>
          <p:cNvPr id="3" name="AutoShape 3"/>
          <p:cNvSpPr/>
          <p:nvPr/>
        </p:nvSpPr>
        <p:spPr>
          <a:xfrm>
            <a:off x="-228007" y="9928468"/>
            <a:ext cx="19453174" cy="0"/>
          </a:xfrm>
          <a:prstGeom prst="line">
            <a:avLst/>
          </a:prstGeom>
          <a:ln w="47625" cap="flat">
            <a:solidFill>
              <a:srgbClr val="000000"/>
            </a:solidFill>
            <a:prstDash val="solid"/>
            <a:headEnd type="none" w="sm" len="sm"/>
            <a:tailEnd type="none" w="sm" len="sm"/>
          </a:ln>
        </p:spPr>
      </p:sp>
      <p:sp>
        <p:nvSpPr>
          <p:cNvPr id="4" name="AutoShape 4"/>
          <p:cNvSpPr/>
          <p:nvPr/>
        </p:nvSpPr>
        <p:spPr>
          <a:xfrm rot="-5400000">
            <a:off x="-9260472" y="4680053"/>
            <a:ext cx="19453174" cy="0"/>
          </a:xfrm>
          <a:prstGeom prst="line">
            <a:avLst/>
          </a:prstGeom>
          <a:ln w="47625" cap="flat">
            <a:solidFill>
              <a:srgbClr val="000000"/>
            </a:solidFill>
            <a:prstDash val="solid"/>
            <a:headEnd type="none" w="sm" len="sm"/>
            <a:tailEnd type="none" w="sm" len="sm"/>
          </a:ln>
        </p:spPr>
      </p:sp>
      <p:sp>
        <p:nvSpPr>
          <p:cNvPr id="5" name="AutoShape 5"/>
          <p:cNvSpPr/>
          <p:nvPr/>
        </p:nvSpPr>
        <p:spPr>
          <a:xfrm rot="-5400000">
            <a:off x="8112052" y="4680053"/>
            <a:ext cx="19453174" cy="0"/>
          </a:xfrm>
          <a:prstGeom prst="line">
            <a:avLst/>
          </a:prstGeom>
          <a:ln w="47625" cap="flat">
            <a:solidFill>
              <a:srgbClr val="000000"/>
            </a:solidFill>
            <a:prstDash val="solid"/>
            <a:headEnd type="none" w="sm" len="sm"/>
            <a:tailEnd type="none" w="sm" len="sm"/>
          </a:ln>
        </p:spPr>
      </p:sp>
      <p:sp>
        <p:nvSpPr>
          <p:cNvPr id="6" name="TextBox 6"/>
          <p:cNvSpPr txBox="1"/>
          <p:nvPr/>
        </p:nvSpPr>
        <p:spPr>
          <a:xfrm>
            <a:off x="7973243" y="990600"/>
            <a:ext cx="9286057" cy="850900"/>
          </a:xfrm>
          <a:prstGeom prst="rect">
            <a:avLst/>
          </a:prstGeom>
        </p:spPr>
        <p:txBody>
          <a:bodyPr lIns="0" tIns="0" rIns="0" bIns="0" rtlCol="0" anchor="t">
            <a:spAutoFit/>
          </a:bodyPr>
          <a:lstStyle/>
          <a:p>
            <a:pPr>
              <a:lnSpc>
                <a:spcPts val="3499"/>
              </a:lnSpc>
            </a:pPr>
            <a:r>
              <a:rPr lang="en-US" sz="2499">
                <a:solidFill>
                  <a:srgbClr val="191919"/>
                </a:solidFill>
                <a:latin typeface="Montserrat Bold"/>
              </a:rPr>
              <a:t>There are approximately 16,000 acres (6,475 hectares) of wine grapes planted in the Russian River Valley AVA</a:t>
            </a:r>
          </a:p>
        </p:txBody>
      </p:sp>
      <p:grpSp>
        <p:nvGrpSpPr>
          <p:cNvPr id="8" name="Group 8"/>
          <p:cNvGrpSpPr/>
          <p:nvPr/>
        </p:nvGrpSpPr>
        <p:grpSpPr>
          <a:xfrm>
            <a:off x="6954000" y="1121608"/>
            <a:ext cx="626985" cy="626985"/>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A3756"/>
            </a:solidFill>
          </p:spPr>
        </p:sp>
      </p:grpSp>
      <p:grpSp>
        <p:nvGrpSpPr>
          <p:cNvPr id="10" name="Group 10"/>
          <p:cNvGrpSpPr/>
          <p:nvPr/>
        </p:nvGrpSpPr>
        <p:grpSpPr>
          <a:xfrm>
            <a:off x="6954000" y="2691884"/>
            <a:ext cx="626985" cy="626985"/>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BC68"/>
            </a:solidFill>
          </p:spPr>
        </p:sp>
      </p:grpSp>
      <p:sp>
        <p:nvSpPr>
          <p:cNvPr id="12" name="TextBox 12"/>
          <p:cNvSpPr txBox="1"/>
          <p:nvPr/>
        </p:nvSpPr>
        <p:spPr>
          <a:xfrm>
            <a:off x="7973243" y="2341801"/>
            <a:ext cx="9286057" cy="1289050"/>
          </a:xfrm>
          <a:prstGeom prst="rect">
            <a:avLst/>
          </a:prstGeom>
        </p:spPr>
        <p:txBody>
          <a:bodyPr lIns="0" tIns="0" rIns="0" bIns="0" rtlCol="0" anchor="t">
            <a:spAutoFit/>
          </a:bodyPr>
          <a:lstStyle/>
          <a:p>
            <a:pPr>
              <a:lnSpc>
                <a:spcPts val="3499"/>
              </a:lnSpc>
            </a:pPr>
            <a:r>
              <a:rPr lang="en-US" sz="2499">
                <a:solidFill>
                  <a:srgbClr val="191919"/>
                </a:solidFill>
                <a:latin typeface="Montserrat Bold"/>
              </a:rPr>
              <a:t>RRVW is aligned with Sonoma County Winegrowers' commitment to sustainability with the majority of grape acreage being certified sustainable</a:t>
            </a:r>
          </a:p>
        </p:txBody>
      </p:sp>
      <p:sp>
        <p:nvSpPr>
          <p:cNvPr id="13" name="TextBox 13"/>
          <p:cNvSpPr txBox="1"/>
          <p:nvPr/>
        </p:nvSpPr>
        <p:spPr>
          <a:xfrm>
            <a:off x="7973243" y="4034868"/>
            <a:ext cx="9286057" cy="1727200"/>
          </a:xfrm>
          <a:prstGeom prst="rect">
            <a:avLst/>
          </a:prstGeom>
        </p:spPr>
        <p:txBody>
          <a:bodyPr lIns="0" tIns="0" rIns="0" bIns="0" rtlCol="0" anchor="t">
            <a:spAutoFit/>
          </a:bodyPr>
          <a:lstStyle/>
          <a:p>
            <a:pPr>
              <a:lnSpc>
                <a:spcPts val="3499"/>
              </a:lnSpc>
            </a:pPr>
            <a:r>
              <a:rPr lang="en-US" sz="2499">
                <a:solidFill>
                  <a:srgbClr val="191919"/>
                </a:solidFill>
                <a:latin typeface="Montserrat Bold"/>
              </a:rPr>
              <a:t>The Russian River Valley has a deep agricultural heritage having been at different times, a popular region for redwood groves, apples, hops, prunes and other diversified agriculture </a:t>
            </a:r>
          </a:p>
        </p:txBody>
      </p:sp>
      <p:sp>
        <p:nvSpPr>
          <p:cNvPr id="14" name="TextBox 14"/>
          <p:cNvSpPr txBox="1"/>
          <p:nvPr/>
        </p:nvSpPr>
        <p:spPr>
          <a:xfrm>
            <a:off x="7973243" y="6041797"/>
            <a:ext cx="9286057" cy="1727200"/>
          </a:xfrm>
          <a:prstGeom prst="rect">
            <a:avLst/>
          </a:prstGeom>
        </p:spPr>
        <p:txBody>
          <a:bodyPr lIns="0" tIns="0" rIns="0" bIns="0" rtlCol="0" anchor="t">
            <a:spAutoFit/>
          </a:bodyPr>
          <a:lstStyle/>
          <a:p>
            <a:pPr>
              <a:lnSpc>
                <a:spcPts val="3499"/>
              </a:lnSpc>
            </a:pPr>
            <a:r>
              <a:rPr lang="en-US" sz="2499" dirty="0">
                <a:solidFill>
                  <a:srgbClr val="191919"/>
                </a:solidFill>
                <a:latin typeface="Montserrat Bold"/>
              </a:rPr>
              <a:t>When the Russian River Valley AVA was established in 1983, it was in good company! Five other Sonoma County AVAs were approved that year including: Carneros, Chalk Hill, Dry Creek Valley, Green Valley and Knight's Valley</a:t>
            </a:r>
          </a:p>
        </p:txBody>
      </p:sp>
      <p:sp>
        <p:nvSpPr>
          <p:cNvPr id="15" name="TextBox 15"/>
          <p:cNvSpPr txBox="1"/>
          <p:nvPr/>
        </p:nvSpPr>
        <p:spPr>
          <a:xfrm>
            <a:off x="7973243" y="7969250"/>
            <a:ext cx="9286057" cy="1727200"/>
          </a:xfrm>
          <a:prstGeom prst="rect">
            <a:avLst/>
          </a:prstGeom>
        </p:spPr>
        <p:txBody>
          <a:bodyPr lIns="0" tIns="0" rIns="0" bIns="0" rtlCol="0" anchor="t">
            <a:spAutoFit/>
          </a:bodyPr>
          <a:lstStyle/>
          <a:p>
            <a:pPr>
              <a:lnSpc>
                <a:spcPts val="3499"/>
              </a:lnSpc>
            </a:pPr>
            <a:r>
              <a:rPr lang="en-US" sz="2499">
                <a:solidFill>
                  <a:srgbClr val="191919"/>
                </a:solidFill>
                <a:latin typeface="Montserrat Bold"/>
              </a:rPr>
              <a:t>The Russian River Valley AVA was expanded by 30,200  acres (12,222 hectares) in 2005 to cover a total of 126,600 acres (51,233 hectares) from the original 96,400 acres (6,475 hectares)</a:t>
            </a:r>
          </a:p>
        </p:txBody>
      </p:sp>
      <p:grpSp>
        <p:nvGrpSpPr>
          <p:cNvPr id="16" name="Group 16"/>
          <p:cNvGrpSpPr/>
          <p:nvPr/>
        </p:nvGrpSpPr>
        <p:grpSpPr>
          <a:xfrm>
            <a:off x="6954000" y="4390373"/>
            <a:ext cx="626985" cy="626985"/>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A3756"/>
            </a:solidFill>
          </p:spPr>
        </p:sp>
      </p:grpSp>
      <p:grpSp>
        <p:nvGrpSpPr>
          <p:cNvPr id="18" name="Group 18"/>
          <p:cNvGrpSpPr/>
          <p:nvPr/>
        </p:nvGrpSpPr>
        <p:grpSpPr>
          <a:xfrm>
            <a:off x="6954000" y="6610955"/>
            <a:ext cx="626985" cy="626985"/>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BC68"/>
            </a:solidFill>
          </p:spPr>
        </p:sp>
      </p:grpSp>
      <p:grpSp>
        <p:nvGrpSpPr>
          <p:cNvPr id="20" name="Group 20"/>
          <p:cNvGrpSpPr/>
          <p:nvPr/>
        </p:nvGrpSpPr>
        <p:grpSpPr>
          <a:xfrm>
            <a:off x="6954000" y="8538408"/>
            <a:ext cx="626985" cy="626985"/>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A3756"/>
            </a:solidFill>
          </p:spPr>
        </p:sp>
      </p:grpSp>
      <p:pic>
        <p:nvPicPr>
          <p:cNvPr id="23" name="Picture 22">
            <a:extLst>
              <a:ext uri="{FF2B5EF4-FFF2-40B4-BE49-F238E27FC236}">
                <a16:creationId xmlns:a16="http://schemas.microsoft.com/office/drawing/2014/main" id="{2963157A-0D94-5FDC-0ED8-9F8AB11F7D5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60237" y="1891443"/>
            <a:ext cx="5829300" cy="67564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2749</TotalTime>
  <Words>2574</Words>
  <Application>Microsoft Macintosh PowerPoint</Application>
  <PresentationFormat>Custom</PresentationFormat>
  <Paragraphs>331</Paragraphs>
  <Slides>56</Slides>
  <Notes>4</Notes>
  <HiddenSlides>12</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56</vt:i4>
      </vt:variant>
    </vt:vector>
  </HeadingPairs>
  <TitlesOfParts>
    <vt:vector size="68" baseType="lpstr">
      <vt:lpstr>Arial</vt:lpstr>
      <vt:lpstr>SignPainter-HouseScript</vt:lpstr>
      <vt:lpstr>Montserrat Bold</vt:lpstr>
      <vt:lpstr>Montserrat</vt:lpstr>
      <vt:lpstr>Open Sans Light</vt:lpstr>
      <vt:lpstr>Montserrat Semi-Bold Bold</vt:lpstr>
      <vt:lpstr>Montserrat Classic</vt:lpstr>
      <vt:lpstr>Arimo</vt:lpstr>
      <vt:lpstr>Montserrat Semi-Bold</vt:lpstr>
      <vt:lpstr>Calibri</vt:lpstr>
      <vt:lpstr>Montserrat Classic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RRV Educational Deck V.3</dc:title>
  <cp:lastModifiedBy>Jesslyn Jackson</cp:lastModifiedBy>
  <cp:revision>9</cp:revision>
  <dcterms:created xsi:type="dcterms:W3CDTF">2006-08-16T00:00:00Z</dcterms:created>
  <dcterms:modified xsi:type="dcterms:W3CDTF">2022-07-05T19:28:55Z</dcterms:modified>
  <dc:identifier>DAE8ZVgNdC8</dc:identifier>
</cp:coreProperties>
</file>